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71" r:id="rId3"/>
    <p:sldId id="270" r:id="rId4"/>
    <p:sldId id="264" r:id="rId5"/>
    <p:sldId id="278" r:id="rId6"/>
    <p:sldId id="272" r:id="rId7"/>
    <p:sldId id="267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8622EA"/>
    <a:srgbClr val="FFFF00"/>
    <a:srgbClr val="EDF977"/>
    <a:srgbClr val="00FFFF"/>
    <a:srgbClr val="996633"/>
    <a:srgbClr val="00FF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470" autoAdjust="0"/>
  </p:normalViewPr>
  <p:slideViewPr>
    <p:cSldViewPr>
      <p:cViewPr varScale="1">
        <p:scale>
          <a:sx n="97" d="100"/>
          <a:sy n="97" d="100"/>
        </p:scale>
        <p:origin x="200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7E1FA5-8C6A-496C-A3C9-2C86046C0F09}" type="doc">
      <dgm:prSet loTypeId="urn:microsoft.com/office/officeart/2005/8/layout/venn2" loCatId="relationship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546F0334-D871-4C49-BB77-AD494AAF5E58}">
      <dgm:prSet phldrT="[Texto]" custT="1"/>
      <dgm:spPr/>
      <dgm:t>
        <a:bodyPr/>
        <a:lstStyle/>
        <a:p>
          <a:pPr>
            <a:lnSpc>
              <a:spcPct val="100000"/>
            </a:lnSpc>
          </a:pPr>
          <a:r>
            <a:rPr lang="pt-BR" sz="1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Mapa Estratégico, Plano Estadual de Saúde, PAS</a:t>
          </a:r>
        </a:p>
      </dgm:t>
    </dgm:pt>
    <dgm:pt modelId="{C35D1973-0967-4025-8449-300F92C655D0}" type="parTrans" cxnId="{A9BF6749-3764-41C6-9048-7753DB2C5C3C}">
      <dgm:prSet/>
      <dgm:spPr/>
      <dgm:t>
        <a:bodyPr/>
        <a:lstStyle/>
        <a:p>
          <a:endParaRPr lang="pt-BR" sz="28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4E3CB34-9472-45F5-9BAA-77FEE9B1F01E}" type="sibTrans" cxnId="{A9BF6749-3764-41C6-9048-7753DB2C5C3C}">
      <dgm:prSet/>
      <dgm:spPr/>
      <dgm:t>
        <a:bodyPr/>
        <a:lstStyle/>
        <a:p>
          <a:endParaRPr lang="pt-BR" sz="28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7EA5202-CE8D-49A0-A887-DB0C20734A06}">
      <dgm:prSet phldrT="[Texto]" custT="1"/>
      <dgm:spPr/>
      <dgm:t>
        <a:bodyPr/>
        <a:lstStyle/>
        <a:p>
          <a:r>
            <a:rPr lang="pt-BR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PRI</a:t>
          </a:r>
          <a:endParaRPr lang="pt-BR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5B8432-C465-45AF-A6C1-BFC913F379A2}" type="parTrans" cxnId="{1588E113-3A40-4188-9284-3737DED93ABD}">
      <dgm:prSet/>
      <dgm:spPr/>
      <dgm:t>
        <a:bodyPr/>
        <a:lstStyle/>
        <a:p>
          <a:endParaRPr lang="pt-BR" sz="28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9B0890E-D5C1-46F4-A91B-439F0A9A88C1}" type="sibTrans" cxnId="{1588E113-3A40-4188-9284-3737DED93ABD}">
      <dgm:prSet/>
      <dgm:spPr/>
      <dgm:t>
        <a:bodyPr/>
        <a:lstStyle/>
        <a:p>
          <a:endParaRPr lang="pt-BR" sz="28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7F03436-5078-48EF-B62A-81858487DA11}">
      <dgm:prSet phldrT="[Texto]" custT="1"/>
      <dgm:spPr/>
      <dgm:t>
        <a:bodyPr/>
        <a:lstStyle/>
        <a:p>
          <a:r>
            <a: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RAS</a:t>
          </a:r>
        </a:p>
        <a:p>
          <a:endParaRPr lang="pt-BR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CACB52E-EBB4-4C77-B990-D3A857FF1463}" type="parTrans" cxnId="{48BAB272-1BF4-43E9-87A4-B4435B8554CD}">
      <dgm:prSet/>
      <dgm:spPr/>
      <dgm:t>
        <a:bodyPr/>
        <a:lstStyle/>
        <a:p>
          <a:endParaRPr lang="pt-BR" sz="28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F661D0E-C2C3-4106-A18D-6774265E45A0}" type="sibTrans" cxnId="{48BAB272-1BF4-43E9-87A4-B4435B8554CD}">
      <dgm:prSet/>
      <dgm:spPr/>
      <dgm:t>
        <a:bodyPr/>
        <a:lstStyle/>
        <a:p>
          <a:endParaRPr lang="pt-BR" sz="28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E9C566F-6E97-4BFA-A184-2C733F44EB5A}">
      <dgm:prSet phldrT="[Texto]" custT="1"/>
      <dgm:spPr/>
      <dgm:t>
        <a:bodyPr/>
        <a:lstStyle/>
        <a:p>
          <a:r>
            <a:rPr lang="pt-BR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APS / AAE</a:t>
          </a:r>
          <a:endParaRPr lang="pt-BR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50A198-FF55-4180-A2A5-A83CE15EAEA4}" type="parTrans" cxnId="{DBCEF71C-4A24-4D61-9D53-543D1C183B21}">
      <dgm:prSet/>
      <dgm:spPr/>
      <dgm:t>
        <a:bodyPr/>
        <a:lstStyle/>
        <a:p>
          <a:endParaRPr lang="pt-BR" sz="28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A7AAA9C-6AC1-46C7-906F-B43C565F8834}" type="sibTrans" cxnId="{DBCEF71C-4A24-4D61-9D53-543D1C183B21}">
      <dgm:prSet/>
      <dgm:spPr/>
      <dgm:t>
        <a:bodyPr/>
        <a:lstStyle/>
        <a:p>
          <a:endParaRPr lang="pt-BR" sz="28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53F8734-AB5A-48AF-9FF0-AB3B28536E2A}" type="pres">
      <dgm:prSet presAssocID="{B77E1FA5-8C6A-496C-A3C9-2C86046C0F09}" presName="Name0" presStyleCnt="0">
        <dgm:presLayoutVars>
          <dgm:chMax val="7"/>
          <dgm:resizeHandles val="exact"/>
        </dgm:presLayoutVars>
      </dgm:prSet>
      <dgm:spPr/>
    </dgm:pt>
    <dgm:pt modelId="{8A9B30BE-B875-4135-BBBA-ACAAEDEA9EDB}" type="pres">
      <dgm:prSet presAssocID="{B77E1FA5-8C6A-496C-A3C9-2C86046C0F09}" presName="comp1" presStyleCnt="0"/>
      <dgm:spPr/>
    </dgm:pt>
    <dgm:pt modelId="{B9DFBCF9-5ED9-4E56-A958-8D82B24186D8}" type="pres">
      <dgm:prSet presAssocID="{B77E1FA5-8C6A-496C-A3C9-2C86046C0F09}" presName="circle1" presStyleLbl="node1" presStyleIdx="0" presStyleCnt="4" custScaleX="151765" custScaleY="100000" custLinFactNeighborX="-25"/>
      <dgm:spPr/>
    </dgm:pt>
    <dgm:pt modelId="{D094FB55-58C0-421C-B08A-697DA0572A3B}" type="pres">
      <dgm:prSet presAssocID="{B77E1FA5-8C6A-496C-A3C9-2C86046C0F09}" presName="c1text" presStyleLbl="node1" presStyleIdx="0" presStyleCnt="4">
        <dgm:presLayoutVars>
          <dgm:bulletEnabled val="1"/>
        </dgm:presLayoutVars>
      </dgm:prSet>
      <dgm:spPr/>
    </dgm:pt>
    <dgm:pt modelId="{7255D3CB-F96C-44ED-A14F-00B10EBF1CEF}" type="pres">
      <dgm:prSet presAssocID="{B77E1FA5-8C6A-496C-A3C9-2C86046C0F09}" presName="comp2" presStyleCnt="0"/>
      <dgm:spPr/>
    </dgm:pt>
    <dgm:pt modelId="{094F608F-113A-4D8F-9EC7-D8F164EB3FDC}" type="pres">
      <dgm:prSet presAssocID="{B77E1FA5-8C6A-496C-A3C9-2C86046C0F09}" presName="circle2" presStyleLbl="node1" presStyleIdx="1" presStyleCnt="4"/>
      <dgm:spPr/>
    </dgm:pt>
    <dgm:pt modelId="{9FD1D6C9-45CF-4D3A-903C-A1BECCAE4D40}" type="pres">
      <dgm:prSet presAssocID="{B77E1FA5-8C6A-496C-A3C9-2C86046C0F09}" presName="c2text" presStyleLbl="node1" presStyleIdx="1" presStyleCnt="4">
        <dgm:presLayoutVars>
          <dgm:bulletEnabled val="1"/>
        </dgm:presLayoutVars>
      </dgm:prSet>
      <dgm:spPr/>
    </dgm:pt>
    <dgm:pt modelId="{C4E487B9-15B6-43E0-A55A-405169AB1A33}" type="pres">
      <dgm:prSet presAssocID="{B77E1FA5-8C6A-496C-A3C9-2C86046C0F09}" presName="comp3" presStyleCnt="0"/>
      <dgm:spPr/>
    </dgm:pt>
    <dgm:pt modelId="{B41BE724-E13D-435A-887A-23EDA15AB0AE}" type="pres">
      <dgm:prSet presAssocID="{B77E1FA5-8C6A-496C-A3C9-2C86046C0F09}" presName="circle3" presStyleLbl="node1" presStyleIdx="2" presStyleCnt="4"/>
      <dgm:spPr/>
    </dgm:pt>
    <dgm:pt modelId="{4FC5EA2B-3E34-4625-AC64-5C8F96FC5A1F}" type="pres">
      <dgm:prSet presAssocID="{B77E1FA5-8C6A-496C-A3C9-2C86046C0F09}" presName="c3text" presStyleLbl="node1" presStyleIdx="2" presStyleCnt="4">
        <dgm:presLayoutVars>
          <dgm:bulletEnabled val="1"/>
        </dgm:presLayoutVars>
      </dgm:prSet>
      <dgm:spPr/>
    </dgm:pt>
    <dgm:pt modelId="{1E8C04AA-AB94-4561-835A-3E17D935A15E}" type="pres">
      <dgm:prSet presAssocID="{B77E1FA5-8C6A-496C-A3C9-2C86046C0F09}" presName="comp4" presStyleCnt="0"/>
      <dgm:spPr/>
    </dgm:pt>
    <dgm:pt modelId="{1775F76D-5393-4B3C-8A9F-9057C9B9954F}" type="pres">
      <dgm:prSet presAssocID="{B77E1FA5-8C6A-496C-A3C9-2C86046C0F09}" presName="circle4" presStyleLbl="node1" presStyleIdx="3" presStyleCnt="4"/>
      <dgm:spPr/>
    </dgm:pt>
    <dgm:pt modelId="{0D29F8AB-A240-4CAC-A07D-6A2B6BA25DF7}" type="pres">
      <dgm:prSet presAssocID="{B77E1FA5-8C6A-496C-A3C9-2C86046C0F09}" presName="c4text" presStyleLbl="node1" presStyleIdx="3" presStyleCnt="4">
        <dgm:presLayoutVars>
          <dgm:bulletEnabled val="1"/>
        </dgm:presLayoutVars>
      </dgm:prSet>
      <dgm:spPr/>
    </dgm:pt>
  </dgm:ptLst>
  <dgm:cxnLst>
    <dgm:cxn modelId="{1588E113-3A40-4188-9284-3737DED93ABD}" srcId="{B77E1FA5-8C6A-496C-A3C9-2C86046C0F09}" destId="{07EA5202-CE8D-49A0-A887-DB0C20734A06}" srcOrd="1" destOrd="0" parTransId="{475B8432-C465-45AF-A6C1-BFC913F379A2}" sibTransId="{A9B0890E-D5C1-46F4-A91B-439F0A9A88C1}"/>
    <dgm:cxn modelId="{DBCEF71C-4A24-4D61-9D53-543D1C183B21}" srcId="{B77E1FA5-8C6A-496C-A3C9-2C86046C0F09}" destId="{0E9C566F-6E97-4BFA-A184-2C733F44EB5A}" srcOrd="3" destOrd="0" parTransId="{4950A198-FF55-4180-A2A5-A83CE15EAEA4}" sibTransId="{BA7AAA9C-6AC1-46C7-906F-B43C565F8834}"/>
    <dgm:cxn modelId="{E67AFE5F-905C-4BF4-B4A8-5C330A13F1D3}" type="presOf" srcId="{07EA5202-CE8D-49A0-A887-DB0C20734A06}" destId="{094F608F-113A-4D8F-9EC7-D8F164EB3FDC}" srcOrd="0" destOrd="0" presId="urn:microsoft.com/office/officeart/2005/8/layout/venn2"/>
    <dgm:cxn modelId="{A9BF6749-3764-41C6-9048-7753DB2C5C3C}" srcId="{B77E1FA5-8C6A-496C-A3C9-2C86046C0F09}" destId="{546F0334-D871-4C49-BB77-AD494AAF5E58}" srcOrd="0" destOrd="0" parTransId="{C35D1973-0967-4025-8449-300F92C655D0}" sibTransId="{94E3CB34-9472-45F5-9BAA-77FEE9B1F01E}"/>
    <dgm:cxn modelId="{D3ECBD51-29FC-4CB4-8237-DE65436833E2}" type="presOf" srcId="{17F03436-5078-48EF-B62A-81858487DA11}" destId="{B41BE724-E13D-435A-887A-23EDA15AB0AE}" srcOrd="0" destOrd="0" presId="urn:microsoft.com/office/officeart/2005/8/layout/venn2"/>
    <dgm:cxn modelId="{48BAB272-1BF4-43E9-87A4-B4435B8554CD}" srcId="{B77E1FA5-8C6A-496C-A3C9-2C86046C0F09}" destId="{17F03436-5078-48EF-B62A-81858487DA11}" srcOrd="2" destOrd="0" parTransId="{2CACB52E-EBB4-4C77-B990-D3A857FF1463}" sibTransId="{4F661D0E-C2C3-4106-A18D-6774265E45A0}"/>
    <dgm:cxn modelId="{4C97C37A-580D-40DD-8E6E-E921A3021D73}" type="presOf" srcId="{07EA5202-CE8D-49A0-A887-DB0C20734A06}" destId="{9FD1D6C9-45CF-4D3A-903C-A1BECCAE4D40}" srcOrd="1" destOrd="0" presId="urn:microsoft.com/office/officeart/2005/8/layout/venn2"/>
    <dgm:cxn modelId="{C70DF78B-7A68-4F40-ADA3-3F2EDB18C988}" type="presOf" srcId="{546F0334-D871-4C49-BB77-AD494AAF5E58}" destId="{D094FB55-58C0-421C-B08A-697DA0572A3B}" srcOrd="1" destOrd="0" presId="urn:microsoft.com/office/officeart/2005/8/layout/venn2"/>
    <dgm:cxn modelId="{4DE86493-E435-48B6-902C-2D81C3DD5F07}" type="presOf" srcId="{546F0334-D871-4C49-BB77-AD494AAF5E58}" destId="{B9DFBCF9-5ED9-4E56-A958-8D82B24186D8}" srcOrd="0" destOrd="0" presId="urn:microsoft.com/office/officeart/2005/8/layout/venn2"/>
    <dgm:cxn modelId="{2B51D39A-4FC9-4EC0-B9B7-0EB4571BAE86}" type="presOf" srcId="{B77E1FA5-8C6A-496C-A3C9-2C86046C0F09}" destId="{853F8734-AB5A-48AF-9FF0-AB3B28536E2A}" srcOrd="0" destOrd="0" presId="urn:microsoft.com/office/officeart/2005/8/layout/venn2"/>
    <dgm:cxn modelId="{783094B9-295B-410F-BFB0-39AEA536A001}" type="presOf" srcId="{17F03436-5078-48EF-B62A-81858487DA11}" destId="{4FC5EA2B-3E34-4625-AC64-5C8F96FC5A1F}" srcOrd="1" destOrd="0" presId="urn:microsoft.com/office/officeart/2005/8/layout/venn2"/>
    <dgm:cxn modelId="{40A7E6CB-FC20-43BE-9DCD-5579069AF936}" type="presOf" srcId="{0E9C566F-6E97-4BFA-A184-2C733F44EB5A}" destId="{0D29F8AB-A240-4CAC-A07D-6A2B6BA25DF7}" srcOrd="1" destOrd="0" presId="urn:microsoft.com/office/officeart/2005/8/layout/venn2"/>
    <dgm:cxn modelId="{A72D99D2-2701-45C7-8FCE-7545419297C0}" type="presOf" srcId="{0E9C566F-6E97-4BFA-A184-2C733F44EB5A}" destId="{1775F76D-5393-4B3C-8A9F-9057C9B9954F}" srcOrd="0" destOrd="0" presId="urn:microsoft.com/office/officeart/2005/8/layout/venn2"/>
    <dgm:cxn modelId="{DC3AA764-0C21-442C-994E-C5BF5C9947FA}" type="presParOf" srcId="{853F8734-AB5A-48AF-9FF0-AB3B28536E2A}" destId="{8A9B30BE-B875-4135-BBBA-ACAAEDEA9EDB}" srcOrd="0" destOrd="0" presId="urn:microsoft.com/office/officeart/2005/8/layout/venn2"/>
    <dgm:cxn modelId="{B0BD30AD-2668-464C-87F6-47518A242A21}" type="presParOf" srcId="{8A9B30BE-B875-4135-BBBA-ACAAEDEA9EDB}" destId="{B9DFBCF9-5ED9-4E56-A958-8D82B24186D8}" srcOrd="0" destOrd="0" presId="urn:microsoft.com/office/officeart/2005/8/layout/venn2"/>
    <dgm:cxn modelId="{E004E840-8629-4131-986F-EA15D56BA880}" type="presParOf" srcId="{8A9B30BE-B875-4135-BBBA-ACAAEDEA9EDB}" destId="{D094FB55-58C0-421C-B08A-697DA0572A3B}" srcOrd="1" destOrd="0" presId="urn:microsoft.com/office/officeart/2005/8/layout/venn2"/>
    <dgm:cxn modelId="{15BA7E9E-8E8A-497C-A73C-A5A781664E8F}" type="presParOf" srcId="{853F8734-AB5A-48AF-9FF0-AB3B28536E2A}" destId="{7255D3CB-F96C-44ED-A14F-00B10EBF1CEF}" srcOrd="1" destOrd="0" presId="urn:microsoft.com/office/officeart/2005/8/layout/venn2"/>
    <dgm:cxn modelId="{DC624676-AC7F-48D0-B98F-AA4A585D2D6D}" type="presParOf" srcId="{7255D3CB-F96C-44ED-A14F-00B10EBF1CEF}" destId="{094F608F-113A-4D8F-9EC7-D8F164EB3FDC}" srcOrd="0" destOrd="0" presId="urn:microsoft.com/office/officeart/2005/8/layout/venn2"/>
    <dgm:cxn modelId="{B758D4CD-4959-487E-AD6B-CCFF6974F4BC}" type="presParOf" srcId="{7255D3CB-F96C-44ED-A14F-00B10EBF1CEF}" destId="{9FD1D6C9-45CF-4D3A-903C-A1BECCAE4D40}" srcOrd="1" destOrd="0" presId="urn:microsoft.com/office/officeart/2005/8/layout/venn2"/>
    <dgm:cxn modelId="{67424118-4457-4C41-890F-734B357465C3}" type="presParOf" srcId="{853F8734-AB5A-48AF-9FF0-AB3B28536E2A}" destId="{C4E487B9-15B6-43E0-A55A-405169AB1A33}" srcOrd="2" destOrd="0" presId="urn:microsoft.com/office/officeart/2005/8/layout/venn2"/>
    <dgm:cxn modelId="{A1B8DEF0-4E54-470D-A468-E0364FE93267}" type="presParOf" srcId="{C4E487B9-15B6-43E0-A55A-405169AB1A33}" destId="{B41BE724-E13D-435A-887A-23EDA15AB0AE}" srcOrd="0" destOrd="0" presId="urn:microsoft.com/office/officeart/2005/8/layout/venn2"/>
    <dgm:cxn modelId="{3632BA59-5DB5-431C-9277-96D230FD0651}" type="presParOf" srcId="{C4E487B9-15B6-43E0-A55A-405169AB1A33}" destId="{4FC5EA2B-3E34-4625-AC64-5C8F96FC5A1F}" srcOrd="1" destOrd="0" presId="urn:microsoft.com/office/officeart/2005/8/layout/venn2"/>
    <dgm:cxn modelId="{40450253-41B6-41C1-91C8-CD51F7BDC591}" type="presParOf" srcId="{853F8734-AB5A-48AF-9FF0-AB3B28536E2A}" destId="{1E8C04AA-AB94-4561-835A-3E17D935A15E}" srcOrd="3" destOrd="0" presId="urn:microsoft.com/office/officeart/2005/8/layout/venn2"/>
    <dgm:cxn modelId="{74338132-0FB6-41E1-9C98-3A48BD24C730}" type="presParOf" srcId="{1E8C04AA-AB94-4561-835A-3E17D935A15E}" destId="{1775F76D-5393-4B3C-8A9F-9057C9B9954F}" srcOrd="0" destOrd="0" presId="urn:microsoft.com/office/officeart/2005/8/layout/venn2"/>
    <dgm:cxn modelId="{F697A50A-5D72-41AF-9431-B60785A05688}" type="presParOf" srcId="{1E8C04AA-AB94-4561-835A-3E17D935A15E}" destId="{0D29F8AB-A240-4CAC-A07D-6A2B6BA25DF7}" srcOrd="1" destOrd="0" presId="urn:microsoft.com/office/officeart/2005/8/layout/venn2"/>
  </dgm:cxnLst>
  <dgm:bg>
    <a:effectLst>
      <a:glow rad="228600">
        <a:schemeClr val="accent4">
          <a:satMod val="175000"/>
          <a:alpha val="40000"/>
        </a:schemeClr>
      </a:glow>
      <a:outerShdw blurRad="50800" dist="38100" dir="5400000" algn="t" rotWithShape="0">
        <a:prstClr val="black">
          <a:alpha val="40000"/>
        </a:prstClr>
      </a:outerShd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DFBCF9-5ED9-4E56-A958-8D82B24186D8}">
      <dsp:nvSpPr>
        <dsp:cNvPr id="0" name=""/>
        <dsp:cNvSpPr/>
      </dsp:nvSpPr>
      <dsp:spPr>
        <a:xfrm>
          <a:off x="-22297" y="0"/>
          <a:ext cx="7413459" cy="488482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kern="12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Mapa Estratégico, Plano Estadual de Saúde, PAS</a:t>
          </a:r>
        </a:p>
      </dsp:txBody>
      <dsp:txXfrm>
        <a:off x="2648030" y="244241"/>
        <a:ext cx="2072803" cy="732724"/>
      </dsp:txXfrm>
    </dsp:sp>
    <dsp:sp modelId="{094F608F-113A-4D8F-9EC7-D8F164EB3FDC}">
      <dsp:nvSpPr>
        <dsp:cNvPr id="0" name=""/>
        <dsp:cNvSpPr/>
      </dsp:nvSpPr>
      <dsp:spPr>
        <a:xfrm>
          <a:off x="1730501" y="976965"/>
          <a:ext cx="3907862" cy="3907862"/>
        </a:xfrm>
        <a:prstGeom prst="ellips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PRI</a:t>
          </a:r>
          <a:endParaRPr lang="pt-BR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01533" y="1211437"/>
        <a:ext cx="1365797" cy="703415"/>
      </dsp:txXfrm>
    </dsp:sp>
    <dsp:sp modelId="{B41BE724-E13D-435A-887A-23EDA15AB0AE}">
      <dsp:nvSpPr>
        <dsp:cNvPr id="0" name=""/>
        <dsp:cNvSpPr/>
      </dsp:nvSpPr>
      <dsp:spPr>
        <a:xfrm>
          <a:off x="2218984" y="1953931"/>
          <a:ext cx="2930896" cy="2930896"/>
        </a:xfrm>
        <a:prstGeom prst="ellips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RAS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01533" y="2173748"/>
        <a:ext cx="1365797" cy="659451"/>
      </dsp:txXfrm>
    </dsp:sp>
    <dsp:sp modelId="{1775F76D-5393-4B3C-8A9F-9057C9B9954F}">
      <dsp:nvSpPr>
        <dsp:cNvPr id="0" name=""/>
        <dsp:cNvSpPr/>
      </dsp:nvSpPr>
      <dsp:spPr>
        <a:xfrm>
          <a:off x="2707466" y="2930896"/>
          <a:ext cx="1953931" cy="1953931"/>
        </a:xfrm>
        <a:prstGeom prst="ellips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APS / AAE</a:t>
          </a:r>
          <a:endParaRPr lang="pt-BR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93613" y="3419379"/>
        <a:ext cx="1381638" cy="9769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F7B3E2-BA3F-4802-9A8B-5971AA36B979}" type="datetimeFigureOut">
              <a:rPr lang="pt-BR" smtClean="0"/>
              <a:t>11/08/2022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4E401-1484-4CA2-99CA-1A3F6CACAB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9114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Este</a:t>
            </a:r>
            <a:r>
              <a:rPr lang="en-US" baseline="0" dirty="0"/>
              <a:t> </a:t>
            </a:r>
            <a:r>
              <a:rPr lang="en-US" baseline="0" dirty="0" err="1"/>
              <a:t>modelo</a:t>
            </a:r>
            <a:r>
              <a:rPr lang="en-US" baseline="0" dirty="0"/>
              <a:t> de </a:t>
            </a:r>
            <a:r>
              <a:rPr lang="en-US" baseline="0" dirty="0" err="1"/>
              <a:t>apresentação</a:t>
            </a:r>
            <a:r>
              <a:rPr lang="en-US" baseline="0" dirty="0"/>
              <a:t> </a:t>
            </a:r>
            <a:r>
              <a:rPr lang="en-US" baseline="0" dirty="0" err="1"/>
              <a:t>Powerpoint</a:t>
            </a:r>
            <a:r>
              <a:rPr lang="en-US" baseline="0" dirty="0"/>
              <a:t> </a:t>
            </a:r>
            <a:r>
              <a:rPr lang="en-US" baseline="0" dirty="0" err="1"/>
              <a:t>em</a:t>
            </a:r>
            <a:r>
              <a:rPr lang="en-US" baseline="0" dirty="0"/>
              <a:t> </a:t>
            </a:r>
            <a:r>
              <a:rPr lang="en-US" baseline="0" dirty="0" err="1"/>
              <a:t>formato</a:t>
            </a:r>
            <a:r>
              <a:rPr lang="en-US" baseline="0" dirty="0"/>
              <a:t> 4:3 </a:t>
            </a:r>
            <a:r>
              <a:rPr lang="en-US" baseline="0" dirty="0" err="1"/>
              <a:t>faz</a:t>
            </a:r>
            <a:r>
              <a:rPr lang="en-US" baseline="0" dirty="0"/>
              <a:t> parte da </a:t>
            </a:r>
            <a:r>
              <a:rPr lang="en-US" baseline="0" dirty="0" err="1"/>
              <a:t>identidade</a:t>
            </a:r>
            <a:r>
              <a:rPr lang="en-US" baseline="0" dirty="0"/>
              <a:t> visual do </a:t>
            </a:r>
            <a:r>
              <a:rPr lang="en-US" baseline="0" dirty="0" err="1"/>
              <a:t>Governo</a:t>
            </a:r>
            <a:r>
              <a:rPr lang="en-US" baseline="0" dirty="0"/>
              <a:t> de </a:t>
            </a:r>
            <a:r>
              <a:rPr lang="en-US" baseline="0" dirty="0" err="1"/>
              <a:t>Mato</a:t>
            </a:r>
            <a:r>
              <a:rPr lang="en-US" baseline="0" dirty="0"/>
              <a:t> </a:t>
            </a:r>
            <a:r>
              <a:rPr lang="en-US" baseline="0" dirty="0" err="1"/>
              <a:t>Grosso</a:t>
            </a:r>
            <a:r>
              <a:rPr lang="en-US" baseline="0" dirty="0"/>
              <a:t>.</a:t>
            </a:r>
          </a:p>
          <a:p>
            <a:endParaRPr lang="en-US" baseline="0" dirty="0"/>
          </a:p>
          <a:p>
            <a:r>
              <a:rPr lang="en-US" baseline="0" dirty="0" err="1"/>
              <a:t>Existe</a:t>
            </a:r>
            <a:r>
              <a:rPr lang="en-US" baseline="0" dirty="0"/>
              <a:t> </a:t>
            </a:r>
            <a:r>
              <a:rPr lang="en-US" baseline="0" dirty="0" err="1"/>
              <a:t>disponível</a:t>
            </a:r>
            <a:r>
              <a:rPr lang="en-US" baseline="0" dirty="0"/>
              <a:t> </a:t>
            </a:r>
            <a:r>
              <a:rPr lang="en-US" baseline="0" dirty="0" err="1"/>
              <a:t>nos</a:t>
            </a:r>
            <a:r>
              <a:rPr lang="en-US" baseline="0" dirty="0"/>
              <a:t> </a:t>
            </a:r>
            <a:r>
              <a:rPr lang="en-US" baseline="0" dirty="0" err="1"/>
              <a:t>formatos</a:t>
            </a:r>
            <a:r>
              <a:rPr lang="en-US" baseline="0" dirty="0"/>
              <a:t> 4:3 (</a:t>
            </a:r>
            <a:r>
              <a:rPr lang="en-US" baseline="0" dirty="0" err="1"/>
              <a:t>convencional</a:t>
            </a:r>
            <a:r>
              <a:rPr lang="en-US" baseline="0" dirty="0"/>
              <a:t>) e 16:9 (widescreen)</a:t>
            </a:r>
          </a:p>
          <a:p>
            <a:endParaRPr lang="en-US" baseline="0" dirty="0"/>
          </a:p>
          <a:p>
            <a:r>
              <a:rPr lang="en-US" baseline="0" dirty="0"/>
              <a:t>As </a:t>
            </a:r>
            <a:r>
              <a:rPr lang="en-US" baseline="0" dirty="0" err="1"/>
              <a:t>imagens</a:t>
            </a:r>
            <a:r>
              <a:rPr lang="en-US" baseline="0" dirty="0"/>
              <a:t> de </a:t>
            </a:r>
            <a:r>
              <a:rPr lang="en-US" baseline="0" dirty="0" err="1"/>
              <a:t>fundo</a:t>
            </a:r>
            <a:r>
              <a:rPr lang="en-US" baseline="0" dirty="0"/>
              <a:t> </a:t>
            </a:r>
            <a:r>
              <a:rPr lang="en-US" baseline="0" dirty="0" err="1"/>
              <a:t>não</a:t>
            </a:r>
            <a:r>
              <a:rPr lang="en-US" baseline="0" dirty="0"/>
              <a:t> </a:t>
            </a:r>
            <a:r>
              <a:rPr lang="en-US" baseline="0" dirty="0" err="1"/>
              <a:t>deverão</a:t>
            </a:r>
            <a:r>
              <a:rPr lang="en-US" baseline="0" dirty="0"/>
              <a:t> </a:t>
            </a:r>
            <a:r>
              <a:rPr lang="en-US" baseline="0" dirty="0" err="1"/>
              <a:t>ser</a:t>
            </a:r>
            <a:r>
              <a:rPr lang="en-US" baseline="0" dirty="0"/>
              <a:t> </a:t>
            </a:r>
            <a:r>
              <a:rPr lang="en-US" baseline="0" dirty="0" err="1"/>
              <a:t>alteradas</a:t>
            </a:r>
            <a:r>
              <a:rPr lang="en-US" baseline="0" dirty="0"/>
              <a:t>, e </a:t>
            </a:r>
            <a:r>
              <a:rPr lang="en-US" baseline="0" dirty="0" err="1"/>
              <a:t>nas</a:t>
            </a:r>
            <a:r>
              <a:rPr lang="en-US" baseline="0" dirty="0"/>
              <a:t> </a:t>
            </a:r>
            <a:r>
              <a:rPr lang="en-US" baseline="0" dirty="0" err="1"/>
              <a:t>anotações</a:t>
            </a:r>
            <a:r>
              <a:rPr lang="en-US" baseline="0" dirty="0"/>
              <a:t> as </a:t>
            </a:r>
            <a:r>
              <a:rPr lang="en-US" baseline="0" dirty="0" err="1"/>
              <a:t>especificações</a:t>
            </a:r>
            <a:r>
              <a:rPr lang="en-US" baseline="0" dirty="0"/>
              <a:t> de </a:t>
            </a:r>
            <a:r>
              <a:rPr lang="en-US" baseline="0" dirty="0" err="1"/>
              <a:t>uso</a:t>
            </a:r>
            <a:r>
              <a:rPr lang="en-US" baseline="0" dirty="0"/>
              <a:t>.</a:t>
            </a:r>
          </a:p>
          <a:p>
            <a:r>
              <a:rPr lang="en-US" baseline="0" dirty="0" err="1"/>
              <a:t>Caso</a:t>
            </a:r>
            <a:r>
              <a:rPr lang="en-US" baseline="0" dirty="0"/>
              <a:t> </a:t>
            </a:r>
            <a:r>
              <a:rPr lang="en-US" baseline="0" dirty="0" err="1"/>
              <a:t>tenham</a:t>
            </a:r>
            <a:r>
              <a:rPr lang="en-US" baseline="0" dirty="0"/>
              <a:t> </a:t>
            </a:r>
            <a:r>
              <a:rPr lang="en-US" baseline="0" dirty="0" err="1"/>
              <a:t>alguma</a:t>
            </a:r>
            <a:r>
              <a:rPr lang="en-US" baseline="0" dirty="0"/>
              <a:t> </a:t>
            </a:r>
            <a:r>
              <a:rPr lang="en-US" baseline="0" dirty="0" err="1"/>
              <a:t>dúvida</a:t>
            </a:r>
            <a:r>
              <a:rPr lang="en-US" baseline="0" dirty="0"/>
              <a:t>, favor </a:t>
            </a:r>
            <a:r>
              <a:rPr lang="en-US" baseline="0" dirty="0" err="1"/>
              <a:t>entrar</a:t>
            </a:r>
            <a:r>
              <a:rPr lang="en-US" baseline="0" dirty="0"/>
              <a:t> </a:t>
            </a:r>
            <a:r>
              <a:rPr lang="en-US" baseline="0" dirty="0" err="1"/>
              <a:t>em</a:t>
            </a:r>
            <a:r>
              <a:rPr lang="en-US" baseline="0" dirty="0"/>
              <a:t> </a:t>
            </a:r>
            <a:r>
              <a:rPr lang="en-US" baseline="0" dirty="0" err="1"/>
              <a:t>contato</a:t>
            </a:r>
            <a:r>
              <a:rPr lang="en-US" baseline="0" dirty="0"/>
              <a:t> com o GCOM – </a:t>
            </a:r>
            <a:r>
              <a:rPr lang="en-US" baseline="0" dirty="0" err="1"/>
              <a:t>Gabinete</a:t>
            </a:r>
            <a:r>
              <a:rPr lang="en-US" baseline="0" dirty="0"/>
              <a:t> de </a:t>
            </a:r>
            <a:r>
              <a:rPr lang="en-US" baseline="0" dirty="0" err="1"/>
              <a:t>Comuncicação</a:t>
            </a:r>
            <a:r>
              <a:rPr lang="en-US" baseline="0" dirty="0"/>
              <a:t>.</a:t>
            </a:r>
          </a:p>
          <a:p>
            <a:endParaRPr lang="en-US" baseline="0" dirty="0"/>
          </a:p>
          <a:p>
            <a:r>
              <a:rPr lang="en-US" baseline="0" dirty="0"/>
              <a:t>Na </a:t>
            </a:r>
            <a:r>
              <a:rPr lang="en-US" baseline="0" dirty="0" err="1"/>
              <a:t>capa</a:t>
            </a:r>
            <a:r>
              <a:rPr lang="en-US" baseline="0" dirty="0"/>
              <a:t>, </a:t>
            </a:r>
            <a:r>
              <a:rPr lang="en-US" baseline="0" dirty="0" err="1"/>
              <a:t>temos</a:t>
            </a:r>
            <a:r>
              <a:rPr lang="en-US" baseline="0" dirty="0"/>
              <a:t> de forma </a:t>
            </a:r>
            <a:r>
              <a:rPr lang="en-US" baseline="0" dirty="0" err="1"/>
              <a:t>ilustrativa</a:t>
            </a:r>
            <a:r>
              <a:rPr lang="en-US" baseline="0" dirty="0"/>
              <a:t> o </a:t>
            </a:r>
            <a:r>
              <a:rPr lang="en-US" baseline="0" dirty="0" err="1"/>
              <a:t>título</a:t>
            </a:r>
            <a:r>
              <a:rPr lang="en-US" baseline="0" dirty="0"/>
              <a:t> da </a:t>
            </a:r>
            <a:r>
              <a:rPr lang="en-US" baseline="0" dirty="0" err="1"/>
              <a:t>apresentação</a:t>
            </a:r>
            <a:r>
              <a:rPr lang="en-US" baseline="0" dirty="0"/>
              <a:t>, </a:t>
            </a:r>
            <a:r>
              <a:rPr lang="en-US" baseline="0" dirty="0" err="1"/>
              <a:t>em</a:t>
            </a:r>
            <a:r>
              <a:rPr lang="en-US" baseline="0" dirty="0"/>
              <a:t> </a:t>
            </a:r>
            <a:r>
              <a:rPr lang="en-US" baseline="0" dirty="0" err="1"/>
              <a:t>fonte</a:t>
            </a:r>
            <a:r>
              <a:rPr lang="en-US" baseline="0" dirty="0"/>
              <a:t> Calibri </a:t>
            </a:r>
            <a:r>
              <a:rPr lang="en-US" baseline="0" dirty="0" err="1"/>
              <a:t>corpo</a:t>
            </a:r>
            <a:r>
              <a:rPr lang="en-US" baseline="0" dirty="0"/>
              <a:t> 20, bold e </a:t>
            </a:r>
            <a:r>
              <a:rPr lang="en-US" baseline="0" dirty="0" err="1"/>
              <a:t>centralizada</a:t>
            </a:r>
            <a:r>
              <a:rPr lang="en-US" baseline="0" dirty="0"/>
              <a:t>. </a:t>
            </a:r>
            <a:r>
              <a:rPr lang="en-US" baseline="0" dirty="0" err="1"/>
              <a:t>Caso</a:t>
            </a:r>
            <a:r>
              <a:rPr lang="en-US" baseline="0" dirty="0"/>
              <a:t> </a:t>
            </a:r>
            <a:r>
              <a:rPr lang="en-US" baseline="0" dirty="0" err="1"/>
              <a:t>não</a:t>
            </a:r>
            <a:r>
              <a:rPr lang="en-US" baseline="0" dirty="0"/>
              <a:t> </a:t>
            </a:r>
            <a:r>
              <a:rPr lang="en-US" baseline="0" dirty="0" err="1"/>
              <a:t>caiba</a:t>
            </a:r>
            <a:r>
              <a:rPr lang="en-US" baseline="0" dirty="0"/>
              <a:t> </a:t>
            </a:r>
            <a:r>
              <a:rPr lang="en-US" baseline="0" dirty="0" err="1"/>
              <a:t>em</a:t>
            </a:r>
            <a:r>
              <a:rPr lang="en-US" baseline="0" dirty="0"/>
              <a:t> </a:t>
            </a:r>
            <a:r>
              <a:rPr lang="en-US" baseline="0" dirty="0" err="1"/>
              <a:t>uma</a:t>
            </a:r>
            <a:r>
              <a:rPr lang="en-US" baseline="0" dirty="0"/>
              <a:t> </a:t>
            </a:r>
            <a:r>
              <a:rPr lang="en-US" baseline="0" dirty="0" err="1"/>
              <a:t>linha</a:t>
            </a:r>
            <a:r>
              <a:rPr lang="en-US" baseline="0" dirty="0"/>
              <a:t>, </a:t>
            </a:r>
            <a:r>
              <a:rPr lang="en-US" baseline="0" dirty="0" err="1"/>
              <a:t>quebrar</a:t>
            </a:r>
            <a:r>
              <a:rPr lang="en-US" baseline="0" dirty="0"/>
              <a:t> </a:t>
            </a:r>
            <a:r>
              <a:rPr lang="en-US" baseline="0" dirty="0" err="1"/>
              <a:t>para</a:t>
            </a:r>
            <a:r>
              <a:rPr lang="en-US" baseline="0" dirty="0"/>
              <a:t> </a:t>
            </a:r>
            <a:r>
              <a:rPr lang="en-US" baseline="0" dirty="0" err="1"/>
              <a:t>linha</a:t>
            </a:r>
            <a:r>
              <a:rPr lang="en-US" baseline="0" dirty="0"/>
              <a:t> de </a:t>
            </a:r>
            <a:r>
              <a:rPr lang="en-US" baseline="0" dirty="0" err="1"/>
              <a:t>baixo</a:t>
            </a:r>
            <a:r>
              <a:rPr lang="en-US" baseline="0" dirty="0"/>
              <a:t> </a:t>
            </a:r>
            <a:r>
              <a:rPr lang="en-US" baseline="0" dirty="0" err="1"/>
              <a:t>seguindo</a:t>
            </a:r>
            <a:r>
              <a:rPr lang="en-US" baseline="0" dirty="0"/>
              <a:t> </a:t>
            </a:r>
            <a:r>
              <a:rPr lang="en-US" baseline="0" dirty="0" err="1"/>
              <a:t>este</a:t>
            </a:r>
            <a:r>
              <a:rPr lang="en-US" baseline="0" dirty="0"/>
              <a:t> </a:t>
            </a:r>
            <a:r>
              <a:rPr lang="en-US" baseline="0" dirty="0" err="1"/>
              <a:t>mesmo</a:t>
            </a:r>
            <a:r>
              <a:rPr lang="en-US" baseline="0" dirty="0"/>
              <a:t> </a:t>
            </a:r>
            <a:r>
              <a:rPr lang="en-US" baseline="0" dirty="0" err="1"/>
              <a:t>padrão</a:t>
            </a:r>
            <a:r>
              <a:rPr lang="en-US" baseline="0" dirty="0"/>
              <a:t>.</a:t>
            </a:r>
          </a:p>
          <a:p>
            <a:endParaRPr lang="en-US" baseline="0" dirty="0"/>
          </a:p>
          <a:p>
            <a:r>
              <a:rPr lang="en-US" baseline="0" dirty="0"/>
              <a:t>No </a:t>
            </a:r>
            <a:r>
              <a:rPr lang="en-US" baseline="0" dirty="0" err="1"/>
              <a:t>subtítulo</a:t>
            </a:r>
            <a:r>
              <a:rPr lang="en-US" baseline="0" dirty="0"/>
              <a:t>, </a:t>
            </a:r>
            <a:r>
              <a:rPr lang="en-US" baseline="0" dirty="0" err="1"/>
              <a:t>em</a:t>
            </a:r>
            <a:r>
              <a:rPr lang="en-US" baseline="0" dirty="0"/>
              <a:t> </a:t>
            </a:r>
            <a:r>
              <a:rPr lang="en-US" baseline="0" dirty="0" err="1"/>
              <a:t>fonte</a:t>
            </a:r>
            <a:r>
              <a:rPr lang="en-US" baseline="0" dirty="0"/>
              <a:t> Calibri </a:t>
            </a:r>
            <a:r>
              <a:rPr lang="en-US" baseline="0" dirty="0" err="1"/>
              <a:t>corpo</a:t>
            </a:r>
            <a:r>
              <a:rPr lang="en-US" baseline="0" dirty="0"/>
              <a:t> 16, regular e </a:t>
            </a:r>
            <a:r>
              <a:rPr lang="en-US" baseline="0" dirty="0" err="1"/>
              <a:t>centralizada</a:t>
            </a:r>
            <a:r>
              <a:rPr lang="en-US" baseline="0" dirty="0"/>
              <a:t>. O </a:t>
            </a:r>
            <a:r>
              <a:rPr lang="en-US" baseline="0" dirty="0" err="1"/>
              <a:t>padrão</a:t>
            </a:r>
            <a:r>
              <a:rPr lang="en-US" baseline="0" dirty="0"/>
              <a:t> das </a:t>
            </a:r>
            <a:r>
              <a:rPr lang="en-US" baseline="0" dirty="0" err="1"/>
              <a:t>transições</a:t>
            </a:r>
            <a:r>
              <a:rPr lang="en-US" baseline="0" dirty="0"/>
              <a:t> de slides </a:t>
            </a:r>
            <a:r>
              <a:rPr lang="en-US" baseline="0" dirty="0" err="1"/>
              <a:t>não</a:t>
            </a:r>
            <a:r>
              <a:rPr lang="en-US" baseline="0" dirty="0"/>
              <a:t> </a:t>
            </a:r>
            <a:r>
              <a:rPr lang="en-US" baseline="0" dirty="0" err="1"/>
              <a:t>deve</a:t>
            </a:r>
            <a:r>
              <a:rPr lang="en-US" baseline="0" dirty="0"/>
              <a:t> </a:t>
            </a:r>
            <a:r>
              <a:rPr lang="en-US" baseline="0" dirty="0" err="1"/>
              <a:t>ser</a:t>
            </a:r>
            <a:r>
              <a:rPr lang="en-US" baseline="0" dirty="0"/>
              <a:t> </a:t>
            </a:r>
            <a:r>
              <a:rPr lang="en-US" baseline="0" dirty="0" err="1"/>
              <a:t>alterado</a:t>
            </a:r>
            <a:r>
              <a:rPr lang="en-US" baseline="0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44BDC7-DD2E-1E49-B7CE-8F6775E9A2B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972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34E401-1484-4CA2-99CA-1A3F6CACABDD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6154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34E401-1484-4CA2-99CA-1A3F6CACABDD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43331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Este</a:t>
            </a:r>
            <a:r>
              <a:rPr lang="en-US" baseline="0" dirty="0"/>
              <a:t> </a:t>
            </a:r>
            <a:r>
              <a:rPr lang="en-US" baseline="0" dirty="0" err="1"/>
              <a:t>modelo</a:t>
            </a:r>
            <a:r>
              <a:rPr lang="en-US" baseline="0" dirty="0"/>
              <a:t> de </a:t>
            </a:r>
            <a:r>
              <a:rPr lang="en-US" baseline="0" dirty="0" err="1"/>
              <a:t>apresentação</a:t>
            </a:r>
            <a:r>
              <a:rPr lang="en-US" baseline="0" dirty="0"/>
              <a:t> </a:t>
            </a:r>
            <a:r>
              <a:rPr lang="en-US" baseline="0" dirty="0" err="1"/>
              <a:t>Powerpoint</a:t>
            </a:r>
            <a:r>
              <a:rPr lang="en-US" baseline="0" dirty="0"/>
              <a:t> </a:t>
            </a:r>
            <a:r>
              <a:rPr lang="en-US" baseline="0" dirty="0" err="1"/>
              <a:t>em</a:t>
            </a:r>
            <a:r>
              <a:rPr lang="en-US" baseline="0" dirty="0"/>
              <a:t> </a:t>
            </a:r>
            <a:r>
              <a:rPr lang="en-US" baseline="0" dirty="0" err="1"/>
              <a:t>formato</a:t>
            </a:r>
            <a:r>
              <a:rPr lang="en-US" baseline="0" dirty="0"/>
              <a:t> 4:3 </a:t>
            </a:r>
            <a:r>
              <a:rPr lang="en-US" baseline="0" dirty="0" err="1"/>
              <a:t>faz</a:t>
            </a:r>
            <a:r>
              <a:rPr lang="en-US" baseline="0" dirty="0"/>
              <a:t> parte da </a:t>
            </a:r>
            <a:r>
              <a:rPr lang="en-US" baseline="0" dirty="0" err="1"/>
              <a:t>identidade</a:t>
            </a:r>
            <a:r>
              <a:rPr lang="en-US" baseline="0" dirty="0"/>
              <a:t> visual do </a:t>
            </a:r>
            <a:r>
              <a:rPr lang="en-US" baseline="0" dirty="0" err="1"/>
              <a:t>Governo</a:t>
            </a:r>
            <a:r>
              <a:rPr lang="en-US" baseline="0" dirty="0"/>
              <a:t> de </a:t>
            </a:r>
            <a:r>
              <a:rPr lang="en-US" baseline="0" dirty="0" err="1"/>
              <a:t>Mato</a:t>
            </a:r>
            <a:r>
              <a:rPr lang="en-US" baseline="0" dirty="0"/>
              <a:t> </a:t>
            </a:r>
            <a:r>
              <a:rPr lang="en-US" baseline="0" dirty="0" err="1"/>
              <a:t>Grosso</a:t>
            </a:r>
            <a:r>
              <a:rPr lang="en-US" baseline="0" dirty="0"/>
              <a:t>.</a:t>
            </a:r>
          </a:p>
          <a:p>
            <a:endParaRPr lang="en-US" baseline="0" dirty="0"/>
          </a:p>
          <a:p>
            <a:r>
              <a:rPr lang="en-US" baseline="0" dirty="0" err="1"/>
              <a:t>Existe</a:t>
            </a:r>
            <a:r>
              <a:rPr lang="en-US" baseline="0" dirty="0"/>
              <a:t> </a:t>
            </a:r>
            <a:r>
              <a:rPr lang="en-US" baseline="0" dirty="0" err="1"/>
              <a:t>disponível</a:t>
            </a:r>
            <a:r>
              <a:rPr lang="en-US" baseline="0" dirty="0"/>
              <a:t> </a:t>
            </a:r>
            <a:r>
              <a:rPr lang="en-US" baseline="0" dirty="0" err="1"/>
              <a:t>nos</a:t>
            </a:r>
            <a:r>
              <a:rPr lang="en-US" baseline="0" dirty="0"/>
              <a:t> </a:t>
            </a:r>
            <a:r>
              <a:rPr lang="en-US" baseline="0" dirty="0" err="1"/>
              <a:t>formatos</a:t>
            </a:r>
            <a:r>
              <a:rPr lang="en-US" baseline="0" dirty="0"/>
              <a:t> 4:3 (</a:t>
            </a:r>
            <a:r>
              <a:rPr lang="en-US" baseline="0" dirty="0" err="1"/>
              <a:t>convencional</a:t>
            </a:r>
            <a:r>
              <a:rPr lang="en-US" baseline="0" dirty="0"/>
              <a:t>) e 16:9 (widescreen)</a:t>
            </a:r>
          </a:p>
          <a:p>
            <a:endParaRPr lang="en-US" baseline="0" dirty="0"/>
          </a:p>
          <a:p>
            <a:r>
              <a:rPr lang="en-US" baseline="0" dirty="0"/>
              <a:t>As </a:t>
            </a:r>
            <a:r>
              <a:rPr lang="en-US" baseline="0" dirty="0" err="1"/>
              <a:t>imagens</a:t>
            </a:r>
            <a:r>
              <a:rPr lang="en-US" baseline="0" dirty="0"/>
              <a:t> de </a:t>
            </a:r>
            <a:r>
              <a:rPr lang="en-US" baseline="0" dirty="0" err="1"/>
              <a:t>fundo</a:t>
            </a:r>
            <a:r>
              <a:rPr lang="en-US" baseline="0" dirty="0"/>
              <a:t> </a:t>
            </a:r>
            <a:r>
              <a:rPr lang="en-US" baseline="0" dirty="0" err="1"/>
              <a:t>não</a:t>
            </a:r>
            <a:r>
              <a:rPr lang="en-US" baseline="0" dirty="0"/>
              <a:t> </a:t>
            </a:r>
            <a:r>
              <a:rPr lang="en-US" baseline="0" dirty="0" err="1"/>
              <a:t>deverão</a:t>
            </a:r>
            <a:r>
              <a:rPr lang="en-US" baseline="0" dirty="0"/>
              <a:t> </a:t>
            </a:r>
            <a:r>
              <a:rPr lang="en-US" baseline="0" dirty="0" err="1"/>
              <a:t>ser</a:t>
            </a:r>
            <a:r>
              <a:rPr lang="en-US" baseline="0" dirty="0"/>
              <a:t> </a:t>
            </a:r>
            <a:r>
              <a:rPr lang="en-US" baseline="0" dirty="0" err="1"/>
              <a:t>alteradas</a:t>
            </a:r>
            <a:r>
              <a:rPr lang="en-US" baseline="0" dirty="0"/>
              <a:t>, e </a:t>
            </a:r>
            <a:r>
              <a:rPr lang="en-US" baseline="0" dirty="0" err="1"/>
              <a:t>nas</a:t>
            </a:r>
            <a:r>
              <a:rPr lang="en-US" baseline="0" dirty="0"/>
              <a:t> </a:t>
            </a:r>
            <a:r>
              <a:rPr lang="en-US" baseline="0" dirty="0" err="1"/>
              <a:t>anotações</a:t>
            </a:r>
            <a:r>
              <a:rPr lang="en-US" baseline="0" dirty="0"/>
              <a:t> as </a:t>
            </a:r>
            <a:r>
              <a:rPr lang="en-US" baseline="0" dirty="0" err="1"/>
              <a:t>especificações</a:t>
            </a:r>
            <a:r>
              <a:rPr lang="en-US" baseline="0" dirty="0"/>
              <a:t> de </a:t>
            </a:r>
            <a:r>
              <a:rPr lang="en-US" baseline="0" dirty="0" err="1"/>
              <a:t>uso</a:t>
            </a:r>
            <a:r>
              <a:rPr lang="en-US" baseline="0" dirty="0"/>
              <a:t>.</a:t>
            </a:r>
          </a:p>
          <a:p>
            <a:r>
              <a:rPr lang="en-US" baseline="0" dirty="0" err="1"/>
              <a:t>Caso</a:t>
            </a:r>
            <a:r>
              <a:rPr lang="en-US" baseline="0" dirty="0"/>
              <a:t> </a:t>
            </a:r>
            <a:r>
              <a:rPr lang="en-US" baseline="0" dirty="0" err="1"/>
              <a:t>tenham</a:t>
            </a:r>
            <a:r>
              <a:rPr lang="en-US" baseline="0" dirty="0"/>
              <a:t> </a:t>
            </a:r>
            <a:r>
              <a:rPr lang="en-US" baseline="0" dirty="0" err="1"/>
              <a:t>alguma</a:t>
            </a:r>
            <a:r>
              <a:rPr lang="en-US" baseline="0" dirty="0"/>
              <a:t> </a:t>
            </a:r>
            <a:r>
              <a:rPr lang="en-US" baseline="0" dirty="0" err="1"/>
              <a:t>dúvida</a:t>
            </a:r>
            <a:r>
              <a:rPr lang="en-US" baseline="0" dirty="0"/>
              <a:t>, favor </a:t>
            </a:r>
            <a:r>
              <a:rPr lang="en-US" baseline="0" dirty="0" err="1"/>
              <a:t>entrar</a:t>
            </a:r>
            <a:r>
              <a:rPr lang="en-US" baseline="0" dirty="0"/>
              <a:t> </a:t>
            </a:r>
            <a:r>
              <a:rPr lang="en-US" baseline="0" dirty="0" err="1"/>
              <a:t>em</a:t>
            </a:r>
            <a:r>
              <a:rPr lang="en-US" baseline="0" dirty="0"/>
              <a:t> </a:t>
            </a:r>
            <a:r>
              <a:rPr lang="en-US" baseline="0" dirty="0" err="1"/>
              <a:t>contato</a:t>
            </a:r>
            <a:r>
              <a:rPr lang="en-US" baseline="0" dirty="0"/>
              <a:t> com o GCOM – </a:t>
            </a:r>
            <a:r>
              <a:rPr lang="en-US" baseline="0" dirty="0" err="1"/>
              <a:t>Gabinete</a:t>
            </a:r>
            <a:r>
              <a:rPr lang="en-US" baseline="0" dirty="0"/>
              <a:t> de </a:t>
            </a:r>
            <a:r>
              <a:rPr lang="en-US" baseline="0" dirty="0" err="1"/>
              <a:t>Comuncicação</a:t>
            </a:r>
            <a:r>
              <a:rPr lang="en-US" baseline="0" dirty="0"/>
              <a:t>.</a:t>
            </a:r>
          </a:p>
          <a:p>
            <a:endParaRPr lang="en-US" baseline="0" dirty="0"/>
          </a:p>
          <a:p>
            <a:r>
              <a:rPr lang="en-US" baseline="0" dirty="0"/>
              <a:t>Na </a:t>
            </a:r>
            <a:r>
              <a:rPr lang="en-US" baseline="0" dirty="0" err="1"/>
              <a:t>capa</a:t>
            </a:r>
            <a:r>
              <a:rPr lang="en-US" baseline="0" dirty="0"/>
              <a:t>, </a:t>
            </a:r>
            <a:r>
              <a:rPr lang="en-US" baseline="0" dirty="0" err="1"/>
              <a:t>temos</a:t>
            </a:r>
            <a:r>
              <a:rPr lang="en-US" baseline="0" dirty="0"/>
              <a:t> de forma </a:t>
            </a:r>
            <a:r>
              <a:rPr lang="en-US" baseline="0" dirty="0" err="1"/>
              <a:t>ilustrativa</a:t>
            </a:r>
            <a:r>
              <a:rPr lang="en-US" baseline="0" dirty="0"/>
              <a:t> o </a:t>
            </a:r>
            <a:r>
              <a:rPr lang="en-US" baseline="0" dirty="0" err="1"/>
              <a:t>título</a:t>
            </a:r>
            <a:r>
              <a:rPr lang="en-US" baseline="0" dirty="0"/>
              <a:t> da </a:t>
            </a:r>
            <a:r>
              <a:rPr lang="en-US" baseline="0" dirty="0" err="1"/>
              <a:t>apresentação</a:t>
            </a:r>
            <a:r>
              <a:rPr lang="en-US" baseline="0" dirty="0"/>
              <a:t>, </a:t>
            </a:r>
            <a:r>
              <a:rPr lang="en-US" baseline="0" dirty="0" err="1"/>
              <a:t>em</a:t>
            </a:r>
            <a:r>
              <a:rPr lang="en-US" baseline="0" dirty="0"/>
              <a:t> </a:t>
            </a:r>
            <a:r>
              <a:rPr lang="en-US" baseline="0" dirty="0" err="1"/>
              <a:t>fonte</a:t>
            </a:r>
            <a:r>
              <a:rPr lang="en-US" baseline="0" dirty="0"/>
              <a:t> Calibri </a:t>
            </a:r>
            <a:r>
              <a:rPr lang="en-US" baseline="0" dirty="0" err="1"/>
              <a:t>corpo</a:t>
            </a:r>
            <a:r>
              <a:rPr lang="en-US" baseline="0" dirty="0"/>
              <a:t> 20, bold e </a:t>
            </a:r>
            <a:r>
              <a:rPr lang="en-US" baseline="0" dirty="0" err="1"/>
              <a:t>centralizada</a:t>
            </a:r>
            <a:r>
              <a:rPr lang="en-US" baseline="0" dirty="0"/>
              <a:t>. </a:t>
            </a:r>
            <a:r>
              <a:rPr lang="en-US" baseline="0" dirty="0" err="1"/>
              <a:t>Caso</a:t>
            </a:r>
            <a:r>
              <a:rPr lang="en-US" baseline="0" dirty="0"/>
              <a:t> </a:t>
            </a:r>
            <a:r>
              <a:rPr lang="en-US" baseline="0" dirty="0" err="1"/>
              <a:t>não</a:t>
            </a:r>
            <a:r>
              <a:rPr lang="en-US" baseline="0" dirty="0"/>
              <a:t> </a:t>
            </a:r>
            <a:r>
              <a:rPr lang="en-US" baseline="0" dirty="0" err="1"/>
              <a:t>caiba</a:t>
            </a:r>
            <a:r>
              <a:rPr lang="en-US" baseline="0" dirty="0"/>
              <a:t> </a:t>
            </a:r>
            <a:r>
              <a:rPr lang="en-US" baseline="0" dirty="0" err="1"/>
              <a:t>em</a:t>
            </a:r>
            <a:r>
              <a:rPr lang="en-US" baseline="0" dirty="0"/>
              <a:t> </a:t>
            </a:r>
            <a:r>
              <a:rPr lang="en-US" baseline="0" dirty="0" err="1"/>
              <a:t>uma</a:t>
            </a:r>
            <a:r>
              <a:rPr lang="en-US" baseline="0" dirty="0"/>
              <a:t> </a:t>
            </a:r>
            <a:r>
              <a:rPr lang="en-US" baseline="0" dirty="0" err="1"/>
              <a:t>linha</a:t>
            </a:r>
            <a:r>
              <a:rPr lang="en-US" baseline="0" dirty="0"/>
              <a:t>, </a:t>
            </a:r>
            <a:r>
              <a:rPr lang="en-US" baseline="0" dirty="0" err="1"/>
              <a:t>quebrar</a:t>
            </a:r>
            <a:r>
              <a:rPr lang="en-US" baseline="0" dirty="0"/>
              <a:t> </a:t>
            </a:r>
            <a:r>
              <a:rPr lang="en-US" baseline="0" dirty="0" err="1"/>
              <a:t>para</a:t>
            </a:r>
            <a:r>
              <a:rPr lang="en-US" baseline="0" dirty="0"/>
              <a:t> </a:t>
            </a:r>
            <a:r>
              <a:rPr lang="en-US" baseline="0" dirty="0" err="1"/>
              <a:t>linha</a:t>
            </a:r>
            <a:r>
              <a:rPr lang="en-US" baseline="0" dirty="0"/>
              <a:t> de </a:t>
            </a:r>
            <a:r>
              <a:rPr lang="en-US" baseline="0" dirty="0" err="1"/>
              <a:t>baixo</a:t>
            </a:r>
            <a:r>
              <a:rPr lang="en-US" baseline="0" dirty="0"/>
              <a:t> </a:t>
            </a:r>
            <a:r>
              <a:rPr lang="en-US" baseline="0" dirty="0" err="1"/>
              <a:t>seguindo</a:t>
            </a:r>
            <a:r>
              <a:rPr lang="en-US" baseline="0" dirty="0"/>
              <a:t> </a:t>
            </a:r>
            <a:r>
              <a:rPr lang="en-US" baseline="0" dirty="0" err="1"/>
              <a:t>este</a:t>
            </a:r>
            <a:r>
              <a:rPr lang="en-US" baseline="0" dirty="0"/>
              <a:t> </a:t>
            </a:r>
            <a:r>
              <a:rPr lang="en-US" baseline="0" dirty="0" err="1"/>
              <a:t>mesmo</a:t>
            </a:r>
            <a:r>
              <a:rPr lang="en-US" baseline="0" dirty="0"/>
              <a:t> </a:t>
            </a:r>
            <a:r>
              <a:rPr lang="en-US" baseline="0" dirty="0" err="1"/>
              <a:t>padrão</a:t>
            </a:r>
            <a:r>
              <a:rPr lang="en-US" baseline="0" dirty="0"/>
              <a:t>.</a:t>
            </a:r>
          </a:p>
          <a:p>
            <a:endParaRPr lang="en-US" baseline="0" dirty="0"/>
          </a:p>
          <a:p>
            <a:r>
              <a:rPr lang="en-US" baseline="0" dirty="0"/>
              <a:t>No </a:t>
            </a:r>
            <a:r>
              <a:rPr lang="en-US" baseline="0" dirty="0" err="1"/>
              <a:t>subtítulo</a:t>
            </a:r>
            <a:r>
              <a:rPr lang="en-US" baseline="0" dirty="0"/>
              <a:t>, </a:t>
            </a:r>
            <a:r>
              <a:rPr lang="en-US" baseline="0" dirty="0" err="1"/>
              <a:t>em</a:t>
            </a:r>
            <a:r>
              <a:rPr lang="en-US" baseline="0" dirty="0"/>
              <a:t> </a:t>
            </a:r>
            <a:r>
              <a:rPr lang="en-US" baseline="0" dirty="0" err="1"/>
              <a:t>fonte</a:t>
            </a:r>
            <a:r>
              <a:rPr lang="en-US" baseline="0" dirty="0"/>
              <a:t> Calibri </a:t>
            </a:r>
            <a:r>
              <a:rPr lang="en-US" baseline="0" dirty="0" err="1"/>
              <a:t>corpo</a:t>
            </a:r>
            <a:r>
              <a:rPr lang="en-US" baseline="0" dirty="0"/>
              <a:t> 16, regular e </a:t>
            </a:r>
            <a:r>
              <a:rPr lang="en-US" baseline="0" dirty="0" err="1"/>
              <a:t>centralizada</a:t>
            </a:r>
            <a:r>
              <a:rPr lang="en-US" baseline="0" dirty="0"/>
              <a:t>. O </a:t>
            </a:r>
            <a:r>
              <a:rPr lang="en-US" baseline="0" dirty="0" err="1"/>
              <a:t>padrão</a:t>
            </a:r>
            <a:r>
              <a:rPr lang="en-US" baseline="0" dirty="0"/>
              <a:t> das </a:t>
            </a:r>
            <a:r>
              <a:rPr lang="en-US" baseline="0" dirty="0" err="1"/>
              <a:t>transições</a:t>
            </a:r>
            <a:r>
              <a:rPr lang="en-US" baseline="0" dirty="0"/>
              <a:t> de slides </a:t>
            </a:r>
            <a:r>
              <a:rPr lang="en-US" baseline="0" dirty="0" err="1"/>
              <a:t>não</a:t>
            </a:r>
            <a:r>
              <a:rPr lang="en-US" baseline="0" dirty="0"/>
              <a:t> </a:t>
            </a:r>
            <a:r>
              <a:rPr lang="en-US" baseline="0" dirty="0" err="1"/>
              <a:t>deve</a:t>
            </a:r>
            <a:r>
              <a:rPr lang="en-US" baseline="0" dirty="0"/>
              <a:t> </a:t>
            </a:r>
            <a:r>
              <a:rPr lang="en-US" baseline="0" dirty="0" err="1"/>
              <a:t>ser</a:t>
            </a:r>
            <a:r>
              <a:rPr lang="en-US" baseline="0" dirty="0"/>
              <a:t> </a:t>
            </a:r>
            <a:r>
              <a:rPr lang="en-US" baseline="0" dirty="0" err="1"/>
              <a:t>alterado</a:t>
            </a:r>
            <a:r>
              <a:rPr lang="en-US" baseline="0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44BDC7-DD2E-1E49-B7CE-8F6775E9A2B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25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11/08/2022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11/08/2022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11/08/2022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t>11/08/2022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3.svg"/><Relationship Id="rId18" Type="http://schemas.openxmlformats.org/officeDocument/2006/relationships/image" Target="../media/image18.png"/><Relationship Id="rId26" Type="http://schemas.openxmlformats.org/officeDocument/2006/relationships/image" Target="../media/image26.png"/><Relationship Id="rId39" Type="http://schemas.openxmlformats.org/officeDocument/2006/relationships/image" Target="../media/image39.png"/><Relationship Id="rId21" Type="http://schemas.openxmlformats.org/officeDocument/2006/relationships/image" Target="../media/image21.svg"/><Relationship Id="rId34" Type="http://schemas.openxmlformats.org/officeDocument/2006/relationships/image" Target="../media/image34.png"/><Relationship Id="rId42" Type="http://schemas.openxmlformats.org/officeDocument/2006/relationships/image" Target="../media/image42.svg"/><Relationship Id="rId7" Type="http://schemas.openxmlformats.org/officeDocument/2006/relationships/image" Target="../media/image7.sv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29" Type="http://schemas.openxmlformats.org/officeDocument/2006/relationships/image" Target="../media/image29.svg"/><Relationship Id="rId41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24" Type="http://schemas.openxmlformats.org/officeDocument/2006/relationships/image" Target="../media/image24.png"/><Relationship Id="rId32" Type="http://schemas.openxmlformats.org/officeDocument/2006/relationships/image" Target="../media/image32.png"/><Relationship Id="rId37" Type="http://schemas.openxmlformats.org/officeDocument/2006/relationships/image" Target="../media/image37.png"/><Relationship Id="rId40" Type="http://schemas.openxmlformats.org/officeDocument/2006/relationships/image" Target="../media/image40.svg"/><Relationship Id="rId5" Type="http://schemas.openxmlformats.org/officeDocument/2006/relationships/image" Target="../media/image5.svg"/><Relationship Id="rId15" Type="http://schemas.openxmlformats.org/officeDocument/2006/relationships/image" Target="../media/image15.svg"/><Relationship Id="rId23" Type="http://schemas.openxmlformats.org/officeDocument/2006/relationships/image" Target="../media/image23.svg"/><Relationship Id="rId28" Type="http://schemas.openxmlformats.org/officeDocument/2006/relationships/image" Target="../media/image28.png"/><Relationship Id="rId36" Type="http://schemas.openxmlformats.org/officeDocument/2006/relationships/image" Target="../media/image36.png"/><Relationship Id="rId10" Type="http://schemas.openxmlformats.org/officeDocument/2006/relationships/image" Target="../media/image10.png"/><Relationship Id="rId19" Type="http://schemas.openxmlformats.org/officeDocument/2006/relationships/image" Target="../media/image19.svg"/><Relationship Id="rId31" Type="http://schemas.openxmlformats.org/officeDocument/2006/relationships/image" Target="../media/image31.svg"/><Relationship Id="rId44" Type="http://schemas.openxmlformats.org/officeDocument/2006/relationships/image" Target="../media/image44.svg"/><Relationship Id="rId4" Type="http://schemas.openxmlformats.org/officeDocument/2006/relationships/image" Target="../media/image4.png"/><Relationship Id="rId9" Type="http://schemas.openxmlformats.org/officeDocument/2006/relationships/image" Target="../media/image9.svg"/><Relationship Id="rId14" Type="http://schemas.openxmlformats.org/officeDocument/2006/relationships/image" Target="../media/image14.png"/><Relationship Id="rId22" Type="http://schemas.openxmlformats.org/officeDocument/2006/relationships/image" Target="../media/image22.png"/><Relationship Id="rId27" Type="http://schemas.openxmlformats.org/officeDocument/2006/relationships/image" Target="../media/image27.svg"/><Relationship Id="rId30" Type="http://schemas.openxmlformats.org/officeDocument/2006/relationships/image" Target="../media/image30.png"/><Relationship Id="rId35" Type="http://schemas.openxmlformats.org/officeDocument/2006/relationships/image" Target="../media/image35.svg"/><Relationship Id="rId43" Type="http://schemas.openxmlformats.org/officeDocument/2006/relationships/image" Target="../media/image43.png"/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12" Type="http://schemas.openxmlformats.org/officeDocument/2006/relationships/image" Target="../media/image12.png"/><Relationship Id="rId17" Type="http://schemas.openxmlformats.org/officeDocument/2006/relationships/image" Target="../media/image17.svg"/><Relationship Id="rId25" Type="http://schemas.openxmlformats.org/officeDocument/2006/relationships/image" Target="../media/image25.svg"/><Relationship Id="rId33" Type="http://schemas.openxmlformats.org/officeDocument/2006/relationships/image" Target="../media/image33.png"/><Relationship Id="rId38" Type="http://schemas.openxmlformats.org/officeDocument/2006/relationships/image" Target="../media/image38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6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mplate - Apresentação Gov - 4-3-07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95739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83568" y="2951556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“Sinergia dos Projetos PROADI-SUS no Estado</a:t>
            </a:r>
          </a:p>
          <a:p>
            <a:pPr algn="ctr"/>
            <a:r>
              <a:rPr lang="pt-BR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do Mato Grosso”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7252" y="2132856"/>
            <a:ext cx="4001172" cy="2837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665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F96CED-3CDA-463F-92E4-6B705C198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SINERGIA  </a:t>
            </a:r>
            <a:endParaRPr lang="pt-BR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3942DA7-C4FB-41B9-9DC4-C54CFA4F2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39342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 Termo de origem grega que significa cooperação, se referindo ao esforço para realizar algo muito complexo e ter êxito no final, ou seja, </a:t>
            </a:r>
            <a:r>
              <a:rPr lang="pt-BR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é quando o trabalho conjunto acaba sendo maior que a soma dos trabalhos individuais.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EBCB6FCB-D110-498B-9D63-CB41D8A3FA4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3777" y="16024"/>
            <a:ext cx="1360223" cy="964704"/>
          </a:xfrm>
          <a:prstGeom prst="rect">
            <a:avLst/>
          </a:prstGeom>
        </p:spPr>
      </p:pic>
      <p:pic>
        <p:nvPicPr>
          <p:cNvPr id="6" name="Gráfico 5" descr="Seta curva no sentido horário">
            <a:extLst>
              <a:ext uri="{FF2B5EF4-FFF2-40B4-BE49-F238E27FC236}">
                <a16:creationId xmlns:a16="http://schemas.microsoft.com/office/drawing/2014/main" id="{9F929EC0-A93A-438F-A712-AE81A122FE4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71600" y="4509120"/>
            <a:ext cx="770384" cy="770384"/>
          </a:xfrm>
          <a:prstGeom prst="rect">
            <a:avLst/>
          </a:prstGeom>
        </p:spPr>
      </p:pic>
      <p:pic>
        <p:nvPicPr>
          <p:cNvPr id="7" name="Gráfico 6" descr="Seta curva no sentido horário">
            <a:extLst>
              <a:ext uri="{FF2B5EF4-FFF2-40B4-BE49-F238E27FC236}">
                <a16:creationId xmlns:a16="http://schemas.microsoft.com/office/drawing/2014/main" id="{4432EF09-94FC-443E-AC50-EAD64336787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5400000">
            <a:off x="1209610" y="5043673"/>
            <a:ext cx="996889" cy="996889"/>
          </a:xfrm>
          <a:prstGeom prst="rect">
            <a:avLst/>
          </a:prstGeom>
        </p:spPr>
      </p:pic>
      <p:pic>
        <p:nvPicPr>
          <p:cNvPr id="8" name="Gráfico 7" descr="Seta curva no sentido horário">
            <a:extLst>
              <a:ext uri="{FF2B5EF4-FFF2-40B4-BE49-F238E27FC236}">
                <a16:creationId xmlns:a16="http://schemas.microsoft.com/office/drawing/2014/main" id="{9A4A5960-253C-4006-99B8-883EDF9233C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18066975">
            <a:off x="997199" y="5606608"/>
            <a:ext cx="716151" cy="716151"/>
          </a:xfrm>
          <a:prstGeom prst="rect">
            <a:avLst/>
          </a:prstGeom>
        </p:spPr>
      </p:pic>
      <p:pic>
        <p:nvPicPr>
          <p:cNvPr id="9" name="Gráfico 8" descr="Seta curva no sentido horário">
            <a:extLst>
              <a:ext uri="{FF2B5EF4-FFF2-40B4-BE49-F238E27FC236}">
                <a16:creationId xmlns:a16="http://schemas.microsoft.com/office/drawing/2014/main" id="{4875E699-0C56-4809-B33C-EEEF655252A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8864094">
            <a:off x="387686" y="4682593"/>
            <a:ext cx="914400" cy="914400"/>
          </a:xfrm>
          <a:prstGeom prst="rect">
            <a:avLst/>
          </a:prstGeom>
        </p:spPr>
      </p:pic>
      <p:pic>
        <p:nvPicPr>
          <p:cNvPr id="12" name="Gráfico 11" descr="Seta curva no sentido horário">
            <a:extLst>
              <a:ext uri="{FF2B5EF4-FFF2-40B4-BE49-F238E27FC236}">
                <a16:creationId xmlns:a16="http://schemas.microsoft.com/office/drawing/2014/main" id="{2183515B-84C2-4981-ADEB-59D0A0A0727E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rot="3145422">
            <a:off x="1529192" y="4518315"/>
            <a:ext cx="697239" cy="697239"/>
          </a:xfrm>
          <a:prstGeom prst="rect">
            <a:avLst/>
          </a:prstGeom>
        </p:spPr>
      </p:pic>
      <p:pic>
        <p:nvPicPr>
          <p:cNvPr id="13" name="Gráfico 12" descr="Seta curva no sentido horário">
            <a:extLst>
              <a:ext uri="{FF2B5EF4-FFF2-40B4-BE49-F238E27FC236}">
                <a16:creationId xmlns:a16="http://schemas.microsoft.com/office/drawing/2014/main" id="{349C7AC7-69CC-46BD-912F-97FA8C73F0D2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9477380">
            <a:off x="2201050" y="5297018"/>
            <a:ext cx="648843" cy="823541"/>
          </a:xfrm>
          <a:prstGeom prst="rect">
            <a:avLst/>
          </a:prstGeom>
        </p:spPr>
      </p:pic>
      <p:pic>
        <p:nvPicPr>
          <p:cNvPr id="16" name="Gráfico 15" descr="Seta com curva ligeira">
            <a:extLst>
              <a:ext uri="{FF2B5EF4-FFF2-40B4-BE49-F238E27FC236}">
                <a16:creationId xmlns:a16="http://schemas.microsoft.com/office/drawing/2014/main" id="{105B0845-FB8E-452B-B0B2-CDE318472FA4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 rot="19137316">
            <a:off x="2121782" y="4669912"/>
            <a:ext cx="823542" cy="823542"/>
          </a:xfrm>
          <a:prstGeom prst="rect">
            <a:avLst/>
          </a:prstGeom>
        </p:spPr>
      </p:pic>
      <p:pic>
        <p:nvPicPr>
          <p:cNvPr id="17" name="Gráfico 16" descr="Seta com curva ligeira">
            <a:extLst>
              <a:ext uri="{FF2B5EF4-FFF2-40B4-BE49-F238E27FC236}">
                <a16:creationId xmlns:a16="http://schemas.microsoft.com/office/drawing/2014/main" id="{51380569-3F74-4DBF-9783-0063E92364E5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 rot="3350485">
            <a:off x="2597225" y="5810452"/>
            <a:ext cx="823542" cy="823542"/>
          </a:xfrm>
          <a:prstGeom prst="rect">
            <a:avLst/>
          </a:prstGeom>
        </p:spPr>
      </p:pic>
      <p:pic>
        <p:nvPicPr>
          <p:cNvPr id="18" name="Gráfico 17" descr="Seta com curva ligeira">
            <a:extLst>
              <a:ext uri="{FF2B5EF4-FFF2-40B4-BE49-F238E27FC236}">
                <a16:creationId xmlns:a16="http://schemas.microsoft.com/office/drawing/2014/main" id="{98951B6E-1493-460D-BDDF-91AED7D93CA5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 rot="10259357">
            <a:off x="2893172" y="5109674"/>
            <a:ext cx="823542" cy="608733"/>
          </a:xfrm>
          <a:prstGeom prst="rect">
            <a:avLst/>
          </a:prstGeom>
        </p:spPr>
      </p:pic>
      <p:pic>
        <p:nvPicPr>
          <p:cNvPr id="19" name="Gráfico 18" descr="Seta com curva ligeira">
            <a:extLst>
              <a:ext uri="{FF2B5EF4-FFF2-40B4-BE49-F238E27FC236}">
                <a16:creationId xmlns:a16="http://schemas.microsoft.com/office/drawing/2014/main" id="{2DA84061-D6DE-4B02-8595-B80595E67E69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2800254" y="4380889"/>
            <a:ext cx="823542" cy="823542"/>
          </a:xfrm>
          <a:prstGeom prst="rect">
            <a:avLst/>
          </a:prstGeom>
        </p:spPr>
      </p:pic>
      <p:pic>
        <p:nvPicPr>
          <p:cNvPr id="20" name="Gráfico 19" descr="Seta com curva ligeira">
            <a:extLst>
              <a:ext uri="{FF2B5EF4-FFF2-40B4-BE49-F238E27FC236}">
                <a16:creationId xmlns:a16="http://schemas.microsoft.com/office/drawing/2014/main" id="{96289AF3-0C9F-4B16-9545-A3EB1679E922}"/>
              </a:ext>
            </a:extLst>
          </p:cNvPr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3370355" y="5681609"/>
            <a:ext cx="823542" cy="823542"/>
          </a:xfrm>
          <a:prstGeom prst="rect">
            <a:avLst/>
          </a:prstGeom>
        </p:spPr>
      </p:pic>
      <p:pic>
        <p:nvPicPr>
          <p:cNvPr id="21" name="Gráfico 20" descr="Seta com curva ligeira">
            <a:extLst>
              <a:ext uri="{FF2B5EF4-FFF2-40B4-BE49-F238E27FC236}">
                <a16:creationId xmlns:a16="http://schemas.microsoft.com/office/drawing/2014/main" id="{EEC86CED-35A2-43BD-BD95-9EDAE4FEA3C2}"/>
              </a:ext>
            </a:extLst>
          </p:cNvPr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5641793" y="5031935"/>
            <a:ext cx="904559" cy="823542"/>
          </a:xfrm>
          <a:prstGeom prst="rect">
            <a:avLst/>
          </a:prstGeom>
        </p:spPr>
      </p:pic>
      <p:pic>
        <p:nvPicPr>
          <p:cNvPr id="22" name="Gráfico 21" descr="Seta com curva ligeira">
            <a:extLst>
              <a:ext uri="{FF2B5EF4-FFF2-40B4-BE49-F238E27FC236}">
                <a16:creationId xmlns:a16="http://schemas.microsoft.com/office/drawing/2014/main" id="{F98D05AC-899E-432B-B7AF-0A384AEC8FB2}"/>
              </a:ext>
            </a:extLst>
          </p:cNvPr>
          <p:cNvPicPr>
            <a:picLocks noChangeAspect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4911479" y="4851398"/>
            <a:ext cx="621684" cy="621684"/>
          </a:xfrm>
          <a:prstGeom prst="rect">
            <a:avLst/>
          </a:prstGeom>
        </p:spPr>
      </p:pic>
      <p:pic>
        <p:nvPicPr>
          <p:cNvPr id="23" name="Gráfico 22" descr="Seta com curva ligeira">
            <a:extLst>
              <a:ext uri="{FF2B5EF4-FFF2-40B4-BE49-F238E27FC236}">
                <a16:creationId xmlns:a16="http://schemas.microsoft.com/office/drawing/2014/main" id="{8D42210D-93C7-473B-883C-BD659B4FF1B0}"/>
              </a:ext>
            </a:extLst>
          </p:cNvPr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3839834" y="5223296"/>
            <a:ext cx="823542" cy="823542"/>
          </a:xfrm>
          <a:prstGeom prst="rect">
            <a:avLst/>
          </a:prstGeom>
        </p:spPr>
      </p:pic>
      <p:pic>
        <p:nvPicPr>
          <p:cNvPr id="24" name="Gráfico 23" descr="Seta com curva ligeira">
            <a:extLst>
              <a:ext uri="{FF2B5EF4-FFF2-40B4-BE49-F238E27FC236}">
                <a16:creationId xmlns:a16="http://schemas.microsoft.com/office/drawing/2014/main" id="{05241E11-5F8A-480D-B474-A031C7F640EF}"/>
              </a:ext>
            </a:extLst>
          </p:cNvPr>
          <p:cNvPicPr>
            <a:picLocks noChangeAspect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4773132" y="5898537"/>
            <a:ext cx="606613" cy="606613"/>
          </a:xfrm>
          <a:prstGeom prst="rect">
            <a:avLst/>
          </a:prstGeom>
        </p:spPr>
      </p:pic>
      <p:pic>
        <p:nvPicPr>
          <p:cNvPr id="25" name="Gráfico 24" descr="Seta com curva ligeira">
            <a:extLst>
              <a:ext uri="{FF2B5EF4-FFF2-40B4-BE49-F238E27FC236}">
                <a16:creationId xmlns:a16="http://schemas.microsoft.com/office/drawing/2014/main" id="{F1B10250-7E3F-4E3E-8EDF-940C855BAE5C}"/>
              </a:ext>
            </a:extLst>
          </p:cNvPr>
          <p:cNvPicPr>
            <a:picLocks noChangeAspect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3839834" y="4764983"/>
            <a:ext cx="732166" cy="485875"/>
          </a:xfrm>
          <a:prstGeom prst="rect">
            <a:avLst/>
          </a:prstGeom>
        </p:spPr>
      </p:pic>
      <p:pic>
        <p:nvPicPr>
          <p:cNvPr id="26" name="Gráfico 25" descr="Seta curva no sentido horário">
            <a:extLst>
              <a:ext uri="{FF2B5EF4-FFF2-40B4-BE49-F238E27FC236}">
                <a16:creationId xmlns:a16="http://schemas.microsoft.com/office/drawing/2014/main" id="{81AF866E-80C1-4347-B311-1D1273429417}"/>
              </a:ext>
            </a:extLst>
          </p:cNvPr>
          <p:cNvPicPr>
            <a:picLocks noChangeAspect="1"/>
          </p:cNvPicPr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1635963" y="5908635"/>
            <a:ext cx="770384" cy="770384"/>
          </a:xfrm>
          <a:prstGeom prst="rect">
            <a:avLst/>
          </a:prstGeom>
        </p:spPr>
      </p:pic>
      <p:pic>
        <p:nvPicPr>
          <p:cNvPr id="27" name="Gráfico 26" descr="Seta com curva ligeira">
            <a:extLst>
              <a:ext uri="{FF2B5EF4-FFF2-40B4-BE49-F238E27FC236}">
                <a16:creationId xmlns:a16="http://schemas.microsoft.com/office/drawing/2014/main" id="{16D46209-7400-46BB-AEF5-C3EEFD32B6F6}"/>
              </a:ext>
            </a:extLst>
          </p:cNvPr>
          <p:cNvPicPr>
            <a:picLocks noChangeAspect="1"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5020109" y="5399861"/>
            <a:ext cx="621684" cy="621684"/>
          </a:xfrm>
          <a:prstGeom prst="rect">
            <a:avLst/>
          </a:prstGeom>
        </p:spPr>
      </p:pic>
      <p:pic>
        <p:nvPicPr>
          <p:cNvPr id="28" name="Gráfico 27" descr="Seta com curva ligeira">
            <a:extLst>
              <a:ext uri="{FF2B5EF4-FFF2-40B4-BE49-F238E27FC236}">
                <a16:creationId xmlns:a16="http://schemas.microsoft.com/office/drawing/2014/main" id="{DE1A6A94-59E9-4F40-ADDF-ABE6BAC1DAE2}"/>
              </a:ext>
            </a:extLst>
          </p:cNvPr>
          <p:cNvPicPr>
            <a:picLocks noChangeAspect="1"/>
          </p:cNvPicPr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8"/>
              </a:ext>
            </a:extLst>
          </a:blip>
          <a:stretch>
            <a:fillRect/>
          </a:stretch>
        </p:blipFill>
        <p:spPr>
          <a:xfrm>
            <a:off x="6827406" y="5340914"/>
            <a:ext cx="680631" cy="680631"/>
          </a:xfrm>
          <a:prstGeom prst="rect">
            <a:avLst/>
          </a:prstGeom>
        </p:spPr>
      </p:pic>
      <p:pic>
        <p:nvPicPr>
          <p:cNvPr id="29" name="Gráfico 28" descr="Seta com curva ligeira">
            <a:extLst>
              <a:ext uri="{FF2B5EF4-FFF2-40B4-BE49-F238E27FC236}">
                <a16:creationId xmlns:a16="http://schemas.microsoft.com/office/drawing/2014/main" id="{78D801F1-2268-4728-8D5C-8B29AB8377CF}"/>
              </a:ext>
            </a:extLst>
          </p:cNvPr>
          <p:cNvPicPr>
            <a:picLocks noChangeAspect="1"/>
          </p:cNvPicPr>
          <p:nvPr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0"/>
              </a:ext>
            </a:extLst>
          </a:blip>
          <a:stretch>
            <a:fillRect/>
          </a:stretch>
        </p:blipFill>
        <p:spPr>
          <a:xfrm rot="599613">
            <a:off x="5850424" y="5741572"/>
            <a:ext cx="606613" cy="606613"/>
          </a:xfrm>
          <a:prstGeom prst="rect">
            <a:avLst/>
          </a:prstGeom>
        </p:spPr>
      </p:pic>
      <p:pic>
        <p:nvPicPr>
          <p:cNvPr id="31" name="Gráfico 30" descr="Alvo">
            <a:extLst>
              <a:ext uri="{FF2B5EF4-FFF2-40B4-BE49-F238E27FC236}">
                <a16:creationId xmlns:a16="http://schemas.microsoft.com/office/drawing/2014/main" id="{54F865A6-9AA6-4FB9-85C3-530E4D45A2E2}"/>
              </a:ext>
            </a:extLst>
          </p:cNvPr>
          <p:cNvPicPr>
            <a:picLocks noChangeAspect="1"/>
          </p:cNvPicPr>
          <p:nvPr/>
        </p:nvPicPr>
        <p:blipFill>
          <a:blip r:embed="rId4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2"/>
              </a:ext>
            </a:extLst>
          </a:blip>
          <a:stretch>
            <a:fillRect/>
          </a:stretch>
        </p:blipFill>
        <p:spPr>
          <a:xfrm>
            <a:off x="7767442" y="4851399"/>
            <a:ext cx="1223002" cy="1223002"/>
          </a:xfrm>
          <a:prstGeom prst="rect">
            <a:avLst/>
          </a:prstGeom>
        </p:spPr>
      </p:pic>
      <p:pic>
        <p:nvPicPr>
          <p:cNvPr id="32" name="Gráfico 31" descr="Seta curva no sentido horário">
            <a:extLst>
              <a:ext uri="{FF2B5EF4-FFF2-40B4-BE49-F238E27FC236}">
                <a16:creationId xmlns:a16="http://schemas.microsoft.com/office/drawing/2014/main" id="{D463ABF5-A98F-4797-8DDA-4D4704361789}"/>
              </a:ext>
            </a:extLst>
          </p:cNvPr>
          <p:cNvPicPr>
            <a:picLocks noChangeAspect="1"/>
          </p:cNvPicPr>
          <p:nvPr/>
        </p:nvPicPr>
        <p:blipFill>
          <a:blip r:embed="rId4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4"/>
              </a:ext>
            </a:extLst>
          </a:blip>
          <a:stretch>
            <a:fillRect/>
          </a:stretch>
        </p:blipFill>
        <p:spPr>
          <a:xfrm rot="14019176">
            <a:off x="348408" y="5539086"/>
            <a:ext cx="684456" cy="770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81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AE044914-A6C2-4013-9B58-CC1C0A1B1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397" y="749339"/>
            <a:ext cx="8229600" cy="735445"/>
          </a:xfrm>
        </p:spPr>
        <p:txBody>
          <a:bodyPr>
            <a:noAutofit/>
          </a:bodyPr>
          <a:lstStyle/>
          <a:p>
            <a:r>
              <a:rPr lang="pt-BR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anose="020F0502020204030204" pitchFamily="34" charset="0"/>
              </a:rPr>
              <a:t>OBJETIVO </a:t>
            </a:r>
            <a:br>
              <a:rPr lang="pt-BR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anose="020F0502020204030204" pitchFamily="34" charset="0"/>
              </a:rPr>
            </a:br>
            <a:endParaRPr lang="pt-BR" i="1" dirty="0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A4313A1-FEC4-4FA0-A01B-B208035920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2060848"/>
            <a:ext cx="8229600" cy="4141367"/>
          </a:xfrm>
        </p:spPr>
        <p:txBody>
          <a:bodyPr/>
          <a:lstStyle/>
          <a:p>
            <a:pPr marL="0" indent="0" algn="ctr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None/>
            </a:pPr>
            <a:r>
              <a:rPr lang="pt-BR" dirty="0">
                <a:solidFill>
                  <a:srgbClr val="002060"/>
                </a:solidFill>
                <a:cs typeface="Calibri" panose="020F0502020204030204" pitchFamily="34" charset="0"/>
              </a:rPr>
              <a:t>Possibilitar a compreensão e identificação da sinergia entre os projetos do PROADI-SUS em execução no estado de Mato Grosso, na perspectiva do planejamento, gestão, governança e implementação das Redes de Atenção à Saúde (RAS) nas Macrorregiões (MR).</a:t>
            </a:r>
            <a:endParaRPr lang="pt-BR" b="1" dirty="0">
              <a:solidFill>
                <a:srgbClr val="002060"/>
              </a:solidFill>
              <a:cs typeface="Calibri" panose="020F0502020204030204" pitchFamily="34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A96FF647-9587-4892-B55A-8A0502285D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3777" y="16024"/>
            <a:ext cx="1360223" cy="96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235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152127"/>
          </a:xfrm>
        </p:spPr>
        <p:txBody>
          <a:bodyPr/>
          <a:lstStyle/>
          <a:p>
            <a:r>
              <a:rPr lang="pt-BR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PROADI-SUS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1772816"/>
            <a:ext cx="7702624" cy="386598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t-BR" sz="1800" i="1" dirty="0">
                <a:solidFill>
                  <a:schemeClr val="tx1"/>
                </a:solidFill>
              </a:rPr>
              <a:t>Programa de Apoio ao Desenvolvimento Institucional do Sistema Único de Saúde, PROADI-SUS, foi criado em 2009 com o propósito de apoiar e aprimorar o SUS por meio de projetos de capacitação de recursos humanos, pesquisa, avaliação e incorporação de tecnologias, gestão e assistência especializada demandados pelo Ministério da Saúde. Hoje, a iniciativa reúne seis hospitais sem fins lucrativos que são referência em qualidade médico-assistencial e gestão: Hospital Alemão Oswaldo Cruz, BP – A Beneficência Portuguesa de São Paulo, </a:t>
            </a:r>
            <a:r>
              <a:rPr lang="pt-BR" sz="1800" i="1" dirty="0" err="1">
                <a:solidFill>
                  <a:schemeClr val="tx1"/>
                </a:solidFill>
              </a:rPr>
              <a:t>Hcor</a:t>
            </a:r>
            <a:r>
              <a:rPr lang="pt-BR" sz="1800" i="1" dirty="0">
                <a:solidFill>
                  <a:schemeClr val="tx1"/>
                </a:solidFill>
              </a:rPr>
              <a:t>, Hospital Israelita Albert Einstein, Hospital Moinhos de Vento e Hospital Sírio-Libanês. 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AF5D00B7-45D7-4662-85C1-667DEF93B0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2246" y="16024"/>
            <a:ext cx="1461754" cy="1036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657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8489" y="403388"/>
            <a:ext cx="7718268" cy="432000"/>
          </a:xfrm>
        </p:spPr>
        <p:txBody>
          <a:bodyPr>
            <a:noAutofit/>
          </a:bodyPr>
          <a:lstStyle/>
          <a:p>
            <a:pPr algn="ctr"/>
            <a:r>
              <a:rPr lang="pt-BR" sz="2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rPr>
              <a:t>SINERGIA - PROJETOS DO PROADI SUS  </a:t>
            </a: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30438489-21B1-FB0C-B094-F198E32B83A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31896453"/>
              </p:ext>
            </p:extLst>
          </p:nvPr>
        </p:nvGraphicFramePr>
        <p:xfrm>
          <a:off x="1475656" y="908720"/>
          <a:ext cx="7368865" cy="48848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eta: para a Direita 5">
            <a:extLst>
              <a:ext uri="{FF2B5EF4-FFF2-40B4-BE49-F238E27FC236}">
                <a16:creationId xmlns:a16="http://schemas.microsoft.com/office/drawing/2014/main" id="{C729CCF2-DAB6-00AD-8761-C4BF783B49C1}"/>
              </a:ext>
            </a:extLst>
          </p:cNvPr>
          <p:cNvSpPr/>
          <p:nvPr/>
        </p:nvSpPr>
        <p:spPr>
          <a:xfrm>
            <a:off x="577922" y="1289599"/>
            <a:ext cx="3907302" cy="1242000"/>
          </a:xfrm>
          <a:prstGeom prst="rightArrow">
            <a:avLst/>
          </a:prstGeom>
          <a:solidFill>
            <a:schemeClr val="accent4"/>
          </a:solidFill>
          <a:ln>
            <a:solidFill>
              <a:schemeClr val="accent5">
                <a:lumMod val="20000"/>
                <a:lumOff val="8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450"/>
              </a:spcBef>
              <a:spcAft>
                <a:spcPts val="450"/>
              </a:spcAft>
              <a:buClr>
                <a:srgbClr val="FF9900"/>
              </a:buClr>
              <a:buSzPct val="90000"/>
            </a:pPr>
            <a:r>
              <a:rPr lang="pt-BR" sz="1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Fortalecimento da Gestão Estadual do SUS</a:t>
            </a:r>
          </a:p>
        </p:txBody>
      </p:sp>
      <p:sp>
        <p:nvSpPr>
          <p:cNvPr id="7" name="Seta: para a Direita 6">
            <a:extLst>
              <a:ext uri="{FF2B5EF4-FFF2-40B4-BE49-F238E27FC236}">
                <a16:creationId xmlns:a16="http://schemas.microsoft.com/office/drawing/2014/main" id="{CF8F763B-66E7-1D3D-0904-3340C281F34F}"/>
              </a:ext>
            </a:extLst>
          </p:cNvPr>
          <p:cNvSpPr/>
          <p:nvPr/>
        </p:nvSpPr>
        <p:spPr>
          <a:xfrm>
            <a:off x="538585" y="1942884"/>
            <a:ext cx="4401000" cy="159300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450"/>
              </a:spcBef>
              <a:spcAft>
                <a:spcPts val="450"/>
              </a:spcAft>
              <a:buClr>
                <a:srgbClr val="FF9900"/>
              </a:buClr>
              <a:buSzPct val="90000"/>
            </a:pPr>
            <a:r>
              <a:rPr lang="pt-BR" sz="1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Fortalecimento dos Processos de Governança, Organização e Integração da RAS  </a:t>
            </a:r>
            <a:endParaRPr lang="pt-BR" sz="15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eta: para a Direita 8">
            <a:extLst>
              <a:ext uri="{FF2B5EF4-FFF2-40B4-BE49-F238E27FC236}">
                <a16:creationId xmlns:a16="http://schemas.microsoft.com/office/drawing/2014/main" id="{C53E4C96-F961-CB02-A932-33E14B029657}"/>
              </a:ext>
            </a:extLst>
          </p:cNvPr>
          <p:cNvSpPr/>
          <p:nvPr/>
        </p:nvSpPr>
        <p:spPr>
          <a:xfrm>
            <a:off x="568489" y="2954583"/>
            <a:ext cx="4428000" cy="1431000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450"/>
              </a:spcBef>
              <a:spcAft>
                <a:spcPts val="450"/>
              </a:spcAft>
              <a:buClr>
                <a:srgbClr val="FF9900"/>
              </a:buClr>
              <a:buSzPct val="90000"/>
            </a:pPr>
            <a:r>
              <a:rPr lang="pt-BR" sz="1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Fortalecimento das áreas de regulação e apoio à contratualização nas SES </a:t>
            </a:r>
          </a:p>
        </p:txBody>
      </p:sp>
      <p:sp>
        <p:nvSpPr>
          <p:cNvPr id="8" name="Seta: para a Direita 7">
            <a:extLst>
              <a:ext uri="{FF2B5EF4-FFF2-40B4-BE49-F238E27FC236}">
                <a16:creationId xmlns:a16="http://schemas.microsoft.com/office/drawing/2014/main" id="{B3ECA574-7706-982D-7144-3AF1218046F2}"/>
              </a:ext>
            </a:extLst>
          </p:cNvPr>
          <p:cNvSpPr/>
          <p:nvPr/>
        </p:nvSpPr>
        <p:spPr>
          <a:xfrm>
            <a:off x="538510" y="3979711"/>
            <a:ext cx="4293000" cy="1431000"/>
          </a:xfrm>
          <a:prstGeom prst="rightArrow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450"/>
              </a:spcBef>
              <a:spcAft>
                <a:spcPts val="450"/>
              </a:spcAft>
              <a:buClr>
                <a:srgbClr val="FF9900"/>
              </a:buClr>
              <a:buSzPct val="90000"/>
            </a:pPr>
            <a:r>
              <a:rPr lang="pt-BR" sz="1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organização da AAE em rede com a APS </a:t>
            </a:r>
          </a:p>
        </p:txBody>
      </p: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9D08C67B-0945-D6A8-6ED3-5329F8C6F182}"/>
              </a:ext>
            </a:extLst>
          </p:cNvPr>
          <p:cNvGrpSpPr/>
          <p:nvPr/>
        </p:nvGrpSpPr>
        <p:grpSpPr>
          <a:xfrm>
            <a:off x="8209223" y="1707299"/>
            <a:ext cx="945000" cy="3888000"/>
            <a:chOff x="8318532" y="1582157"/>
            <a:chExt cx="1170844" cy="4141842"/>
          </a:xfrm>
          <a:solidFill>
            <a:schemeClr val="accent4">
              <a:lumMod val="75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1" name="Seta: para a Direita 10">
              <a:extLst>
                <a:ext uri="{FF2B5EF4-FFF2-40B4-BE49-F238E27FC236}">
                  <a16:creationId xmlns:a16="http://schemas.microsoft.com/office/drawing/2014/main" id="{93FE9E74-ACB2-966C-CE64-56F6B300C2DD}"/>
                </a:ext>
              </a:extLst>
            </p:cNvPr>
            <p:cNvSpPr/>
            <p:nvPr/>
          </p:nvSpPr>
          <p:spPr>
            <a:xfrm rot="5400000">
              <a:off x="6843314" y="3077937"/>
              <a:ext cx="4121280" cy="1170844"/>
            </a:xfrm>
            <a:prstGeom prst="rightArrow">
              <a:avLst>
                <a:gd name="adj1" fmla="val 49830"/>
                <a:gd name="adj2" fmla="val 60660"/>
              </a:avLst>
            </a:prstGeom>
            <a:grpFill/>
            <a:sp3d contourW="12700" prstMaterial="flat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tint val="50000"/>
                <a:hueOff val="5035133"/>
                <a:satOff val="12660"/>
                <a:lumOff val="10281"/>
                <a:alphaOff val="0"/>
              </a:schemeClr>
            </a:fillRef>
            <a:effectRef idx="1">
              <a:schemeClr val="accent4">
                <a:tint val="50000"/>
                <a:hueOff val="5035133"/>
                <a:satOff val="12660"/>
                <a:lumOff val="10281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Seta: para a Direita 4">
              <a:extLst>
                <a:ext uri="{FF2B5EF4-FFF2-40B4-BE49-F238E27FC236}">
                  <a16:creationId xmlns:a16="http://schemas.microsoft.com/office/drawing/2014/main" id="{CB9D91D4-4501-6A90-6FA2-CED926B4C96A}"/>
                </a:ext>
              </a:extLst>
            </p:cNvPr>
            <p:cNvSpPr txBox="1"/>
            <p:nvPr/>
          </p:nvSpPr>
          <p:spPr>
            <a:xfrm rot="5400000">
              <a:off x="6951331" y="3228180"/>
              <a:ext cx="3877467" cy="585422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5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DIRETRIZES = OBJETIVOS + METAS </a:t>
              </a:r>
            </a:p>
          </p:txBody>
        </p:sp>
      </p:grp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22912FF1-C912-5A86-E15E-855ECCEAC512}"/>
              </a:ext>
            </a:extLst>
          </p:cNvPr>
          <p:cNvGrpSpPr/>
          <p:nvPr/>
        </p:nvGrpSpPr>
        <p:grpSpPr>
          <a:xfrm flipV="1">
            <a:off x="7596138" y="1522711"/>
            <a:ext cx="945000" cy="3888000"/>
            <a:chOff x="8318532" y="1602718"/>
            <a:chExt cx="1170844" cy="4121281"/>
          </a:xfrm>
          <a:solidFill>
            <a:schemeClr val="accent5">
              <a:lumMod val="75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4" name="Seta: para a Direita 13">
              <a:extLst>
                <a:ext uri="{FF2B5EF4-FFF2-40B4-BE49-F238E27FC236}">
                  <a16:creationId xmlns:a16="http://schemas.microsoft.com/office/drawing/2014/main" id="{9DBDB96F-64BB-8995-FAC0-38483E8965DF}"/>
                </a:ext>
              </a:extLst>
            </p:cNvPr>
            <p:cNvSpPr/>
            <p:nvPr/>
          </p:nvSpPr>
          <p:spPr>
            <a:xfrm rot="5400000">
              <a:off x="6843314" y="3077937"/>
              <a:ext cx="4121280" cy="1170844"/>
            </a:xfrm>
            <a:prstGeom prst="rightArrow">
              <a:avLst>
                <a:gd name="adj1" fmla="val 49830"/>
                <a:gd name="adj2" fmla="val 60660"/>
              </a:avLst>
            </a:prstGeom>
            <a:grpFill/>
            <a:sp3d contourW="12700" prstMaterial="flat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tint val="50000"/>
                <a:hueOff val="5035133"/>
                <a:satOff val="12660"/>
                <a:lumOff val="10281"/>
                <a:alphaOff val="0"/>
              </a:schemeClr>
            </a:fillRef>
            <a:effectRef idx="1">
              <a:schemeClr val="accent4">
                <a:tint val="50000"/>
                <a:hueOff val="5035133"/>
                <a:satOff val="12660"/>
                <a:lumOff val="10281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Seta: para a Direita 4">
              <a:extLst>
                <a:ext uri="{FF2B5EF4-FFF2-40B4-BE49-F238E27FC236}">
                  <a16:creationId xmlns:a16="http://schemas.microsoft.com/office/drawing/2014/main" id="{1233B625-1C95-77FF-3807-F25EBB704471}"/>
                </a:ext>
              </a:extLst>
            </p:cNvPr>
            <p:cNvSpPr txBox="1"/>
            <p:nvPr/>
          </p:nvSpPr>
          <p:spPr>
            <a:xfrm rot="5400000">
              <a:off x="7075569" y="3196657"/>
              <a:ext cx="3773300" cy="585422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5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DIRETRIZES = OBJETIVOS + METAS </a:t>
              </a:r>
            </a:p>
          </p:txBody>
        </p:sp>
      </p:grpSp>
      <p:sp>
        <p:nvSpPr>
          <p:cNvPr id="3" name="CaixaDeTexto 2">
            <a:extLst>
              <a:ext uri="{FF2B5EF4-FFF2-40B4-BE49-F238E27FC236}">
                <a16:creationId xmlns:a16="http://schemas.microsoft.com/office/drawing/2014/main" id="{C5053199-7A27-06CD-EAFB-4BA8799DDB1A}"/>
              </a:ext>
            </a:extLst>
          </p:cNvPr>
          <p:cNvSpPr txBox="1"/>
          <p:nvPr/>
        </p:nvSpPr>
        <p:spPr>
          <a:xfrm>
            <a:off x="640682" y="5313190"/>
            <a:ext cx="3042117" cy="300082"/>
          </a:xfrm>
          <a:prstGeom prst="rect">
            <a:avLst/>
          </a:prstGeom>
          <a:solidFill>
            <a:srgbClr val="00A78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35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PROJETOS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3084045F-7FD3-0066-E9F7-2B40DEFDBED9}"/>
              </a:ext>
            </a:extLst>
          </p:cNvPr>
          <p:cNvSpPr txBox="1"/>
          <p:nvPr/>
        </p:nvSpPr>
        <p:spPr>
          <a:xfrm>
            <a:off x="4364468" y="5328229"/>
            <a:ext cx="2187000" cy="300082"/>
          </a:xfrm>
          <a:prstGeom prst="rect">
            <a:avLst/>
          </a:prstGeom>
          <a:solidFill>
            <a:srgbClr val="00A78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35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PRODUTOS</a:t>
            </a:r>
          </a:p>
        </p:txBody>
      </p:sp>
      <p:pic>
        <p:nvPicPr>
          <p:cNvPr id="17" name="Imagem 16">
            <a:extLst>
              <a:ext uri="{FF2B5EF4-FFF2-40B4-BE49-F238E27FC236}">
                <a16:creationId xmlns:a16="http://schemas.microsoft.com/office/drawing/2014/main" id="{019748A7-EF6C-425F-92CA-571567DDFAE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5308" y="16024"/>
            <a:ext cx="1258692" cy="892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885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6EE9D299-9568-4E53-BA0F-CD1B0A1120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2331372"/>
              </p:ext>
            </p:extLst>
          </p:nvPr>
        </p:nvGraphicFramePr>
        <p:xfrm>
          <a:off x="251520" y="1"/>
          <a:ext cx="8712968" cy="661667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78242">
                  <a:extLst>
                    <a:ext uri="{9D8B030D-6E8A-4147-A177-3AD203B41FA5}">
                      <a16:colId xmlns:a16="http://schemas.microsoft.com/office/drawing/2014/main" val="2870421837"/>
                    </a:ext>
                  </a:extLst>
                </a:gridCol>
                <a:gridCol w="4336860">
                  <a:extLst>
                    <a:ext uri="{9D8B030D-6E8A-4147-A177-3AD203B41FA5}">
                      <a16:colId xmlns:a16="http://schemas.microsoft.com/office/drawing/2014/main" val="1578584944"/>
                    </a:ext>
                  </a:extLst>
                </a:gridCol>
                <a:gridCol w="2197866">
                  <a:extLst>
                    <a:ext uri="{9D8B030D-6E8A-4147-A177-3AD203B41FA5}">
                      <a16:colId xmlns:a16="http://schemas.microsoft.com/office/drawing/2014/main" val="3123285309"/>
                    </a:ext>
                  </a:extLst>
                </a:gridCol>
              </a:tblGrid>
              <a:tr h="8229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i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PROJETO</a:t>
                      </a:r>
                    </a:p>
                    <a:p>
                      <a:endParaRPr lang="pt-BR" sz="2400" i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i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OBJETIVO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i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RESPONSÁVEL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693234"/>
                  </a:ext>
                </a:extLst>
              </a:tr>
              <a:tr h="11762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cs typeface="Arial" panose="020B0604020202020204" pitchFamily="34" charset="0"/>
                        </a:rPr>
                        <a:t>Organização da AAE em rede com a APS </a:t>
                      </a:r>
                    </a:p>
                    <a:p>
                      <a:r>
                        <a:rPr lang="pt-BR" sz="180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cs typeface="Arial" panose="020B0604020202020204" pitchFamily="34" charset="0"/>
                        </a:rPr>
                        <a:t>PLANIFICAÇÃO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BR" sz="1400" dirty="0">
                          <a:latin typeface="+mj-lt"/>
                          <a:cs typeface="Arial" panose="020B0604020202020204" pitchFamily="34" charset="0"/>
                        </a:rPr>
                        <a:t>Organizar a Atenção Ambulatorial Especializada em Rede com a Atenção Primária à Saúde.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latin typeface="+mj-lt"/>
                          <a:cs typeface="Arial" panose="020B0604020202020204" pitchFamily="34" charset="0"/>
                        </a:rPr>
                        <a:t>Coordenadoria de Atenção Primária</a:t>
                      </a:r>
                    </a:p>
                    <a:p>
                      <a:pPr algn="ctr"/>
                      <a:r>
                        <a:rPr lang="pt-BR" sz="1400" dirty="0">
                          <a:latin typeface="+mj-lt"/>
                          <a:cs typeface="Arial" panose="020B0604020202020204" pitchFamily="34" charset="0"/>
                        </a:rPr>
                        <a:t> Regina Paula de amorim Costa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812690"/>
                  </a:ext>
                </a:extLst>
              </a:tr>
              <a:tr h="16411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cs typeface="Arial" panose="020B0604020202020204" pitchFamily="34" charset="0"/>
                        </a:rPr>
                        <a:t>Fortalecimento das áreas de regulação e apoio à contratualização nas SES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BR" sz="1400" dirty="0">
                          <a:latin typeface="+mj-lt"/>
                          <a:cs typeface="Arial" panose="020B0604020202020204" pitchFamily="34" charset="0"/>
                        </a:rPr>
                        <a:t>Prestar apoio técnico e metodológico para contribuir com o  fortalecimento da área de regulação, aprimorando o processo de </a:t>
                      </a:r>
                      <a:r>
                        <a:rPr lang="pt-BR" sz="1400" dirty="0" err="1">
                          <a:latin typeface="+mj-lt"/>
                          <a:cs typeface="Arial" panose="020B0604020202020204" pitchFamily="34" charset="0"/>
                        </a:rPr>
                        <a:t>contratualização</a:t>
                      </a:r>
                      <a:r>
                        <a:rPr lang="pt-BR" sz="1400" dirty="0">
                          <a:latin typeface="+mj-lt"/>
                          <a:cs typeface="Arial" panose="020B0604020202020204" pitchFamily="34" charset="0"/>
                        </a:rPr>
                        <a:t> dos hospitais, na Secretarias Estaduais de Saúde (SES)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Secretaria Adjunta Executiva de Saúde</a:t>
                      </a:r>
                    </a:p>
                    <a:p>
                      <a:pPr algn="ctr"/>
                      <a:endParaRPr lang="pt-BR" sz="14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1" dirty="0" err="1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Deisi</a:t>
                      </a:r>
                      <a:r>
                        <a:rPr lang="pt-BR" sz="1400" b="0" i="1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de Cássia </a:t>
                      </a:r>
                      <a:r>
                        <a:rPr lang="pt-BR" sz="1400" b="0" i="1" dirty="0" err="1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Bocalon</a:t>
                      </a:r>
                      <a:r>
                        <a:rPr lang="pt-BR" sz="1400" b="0" i="1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Maia</a:t>
                      </a:r>
                    </a:p>
                    <a:p>
                      <a:pPr algn="ctr"/>
                      <a:endParaRPr lang="pt-BR" sz="14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482665"/>
                  </a:ext>
                </a:extLst>
              </a:tr>
              <a:tr h="19578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Fortalecimento dos Processos de Governança, Organização e Integração da RAS  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Fortalecer a gestão estratégica municipal e estadual do SUS para a coordenação do processo de planejamento regional integrado (PRI) e no aprimoramento da governança macrorregional do SUS. 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endParaRPr lang="pt-BR" sz="14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dirty="0">
                        <a:latin typeface="+mj-lt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>
                          <a:latin typeface="+mj-lt"/>
                          <a:cs typeface="Arial" panose="020B0604020202020204" pitchFamily="34" charset="0"/>
                        </a:rPr>
                        <a:t>NGER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>
                          <a:latin typeface="+mj-lt"/>
                          <a:cs typeface="Arial" panose="020B0604020202020204" pitchFamily="34" charset="0"/>
                        </a:rPr>
                        <a:t> Glória Maria da Silva Melo</a:t>
                      </a:r>
                    </a:p>
                    <a:p>
                      <a:pPr algn="ctr"/>
                      <a:endParaRPr lang="pt-BR" sz="14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2550993"/>
                  </a:ext>
                </a:extLst>
              </a:tr>
              <a:tr h="10184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cs typeface="Arial" panose="020B0604020202020204" pitchFamily="34" charset="0"/>
                        </a:rPr>
                        <a:t>Fortalecimento da Gestão Estadual do SUS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BR" sz="1400" dirty="0">
                          <a:latin typeface="+mj-lt"/>
                          <a:cs typeface="Arial" panose="020B0604020202020204" pitchFamily="34" charset="0"/>
                        </a:rPr>
                        <a:t>Fortalecer a gestão estratégica estadual do SUS, por meio de apoio e aporte teórico e metodológico ao planejamento estratégico.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400">
                        <a:latin typeface="+mj-lt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t-BR" sz="1400">
                          <a:latin typeface="+mj-lt"/>
                          <a:cs typeface="Arial" panose="020B0604020202020204" pitchFamily="34" charset="0"/>
                        </a:rPr>
                        <a:t>NGER</a:t>
                      </a:r>
                      <a:endParaRPr lang="pt-BR" sz="1400" dirty="0">
                        <a:latin typeface="+mj-lt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t-BR" sz="1400" dirty="0">
                          <a:latin typeface="+mj-lt"/>
                          <a:cs typeface="Arial" panose="020B0604020202020204" pitchFamily="34" charset="0"/>
                        </a:rPr>
                        <a:t> Glória Maria da Silva Melo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1941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4972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mplate - Apresentação Gov - 4-3-07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95739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55576" y="2951946"/>
            <a:ext cx="36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2000" b="1" dirty="0">
              <a:latin typeface="+mj-lt"/>
            </a:endParaRPr>
          </a:p>
          <a:p>
            <a:pPr algn="ctr"/>
            <a:r>
              <a:rPr lang="pt-BR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OBRIGADA!!</a:t>
            </a:r>
            <a:endParaRPr lang="pt-BR" sz="36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7252" y="2132856"/>
            <a:ext cx="4001172" cy="2837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261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1071</TotalTime>
  <Words>707</Words>
  <Application>Microsoft Office PowerPoint</Application>
  <PresentationFormat>Apresentação na tela (4:3)</PresentationFormat>
  <Paragraphs>70</Paragraphs>
  <Slides>7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0" baseType="lpstr">
      <vt:lpstr>Arial</vt:lpstr>
      <vt:lpstr>Calibri</vt:lpstr>
      <vt:lpstr>Tema do Office</vt:lpstr>
      <vt:lpstr>Apresentação do PowerPoint</vt:lpstr>
      <vt:lpstr>SINERGIA  </vt:lpstr>
      <vt:lpstr>OBJETIVO  </vt:lpstr>
      <vt:lpstr>PROADI-SUS</vt:lpstr>
      <vt:lpstr>SINERGIA - PROJETOS DO PROADI SUS  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Afonso</dc:creator>
  <cp:lastModifiedBy>Regiane Cristina Mendonça</cp:lastModifiedBy>
  <cp:revision>157</cp:revision>
  <dcterms:created xsi:type="dcterms:W3CDTF">2018-02-18T02:21:25Z</dcterms:created>
  <dcterms:modified xsi:type="dcterms:W3CDTF">2022-08-11T15:03:18Z</dcterms:modified>
</cp:coreProperties>
</file>